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502" r:id="rId2"/>
    <p:sldId id="501" r:id="rId3"/>
    <p:sldId id="1263" r:id="rId4"/>
    <p:sldId id="1264" r:id="rId5"/>
    <p:sldId id="1265" r:id="rId6"/>
    <p:sldId id="1266" r:id="rId7"/>
    <p:sldId id="1267" r:id="rId8"/>
    <p:sldId id="1268" r:id="rId9"/>
    <p:sldId id="1269" r:id="rId10"/>
    <p:sldId id="1270" r:id="rId11"/>
    <p:sldId id="1271" r:id="rId12"/>
    <p:sldId id="1272" r:id="rId13"/>
    <p:sldId id="1273" r:id="rId14"/>
    <p:sldId id="1274" r:id="rId15"/>
    <p:sldId id="1275" r:id="rId16"/>
    <p:sldId id="1276" r:id="rId17"/>
    <p:sldId id="1277" r:id="rId18"/>
    <p:sldId id="1278" r:id="rId19"/>
    <p:sldId id="1279" r:id="rId20"/>
    <p:sldId id="1280" r:id="rId21"/>
    <p:sldId id="1282" r:id="rId22"/>
    <p:sldId id="1283" r:id="rId23"/>
    <p:sldId id="1284" r:id="rId24"/>
    <p:sldId id="1285" r:id="rId25"/>
    <p:sldId id="1286" r:id="rId26"/>
    <p:sldId id="1287" r:id="rId27"/>
    <p:sldId id="1289" r:id="rId28"/>
    <p:sldId id="1288" r:id="rId29"/>
    <p:sldId id="1290" r:id="rId30"/>
    <p:sldId id="1291" r:id="rId31"/>
    <p:sldId id="1478" r:id="rId32"/>
    <p:sldId id="1469" r:id="rId33"/>
    <p:sldId id="1293" r:id="rId34"/>
    <p:sldId id="1292" r:id="rId35"/>
    <p:sldId id="1294" r:id="rId36"/>
    <p:sldId id="1295" r:id="rId37"/>
    <p:sldId id="1296" r:id="rId38"/>
    <p:sldId id="1297" r:id="rId39"/>
    <p:sldId id="1298" r:id="rId40"/>
    <p:sldId id="1299" r:id="rId41"/>
    <p:sldId id="1300" r:id="rId42"/>
    <p:sldId id="1301" r:id="rId43"/>
    <p:sldId id="1302" r:id="rId44"/>
    <p:sldId id="1303" r:id="rId45"/>
    <p:sldId id="1304" r:id="rId46"/>
    <p:sldId id="1305" r:id="rId47"/>
    <p:sldId id="1306" r:id="rId48"/>
    <p:sldId id="1307" r:id="rId49"/>
    <p:sldId id="1308" r:id="rId50"/>
    <p:sldId id="1309" r:id="rId51"/>
    <p:sldId id="1310" r:id="rId52"/>
    <p:sldId id="1281" r:id="rId53"/>
    <p:sldId id="1311" r:id="rId54"/>
    <p:sldId id="1312" r:id="rId55"/>
    <p:sldId id="1313" r:id="rId56"/>
    <p:sldId id="1314" r:id="rId57"/>
    <p:sldId id="1315" r:id="rId58"/>
    <p:sldId id="1470" r:id="rId59"/>
    <p:sldId id="1316" r:id="rId60"/>
    <p:sldId id="1317" r:id="rId61"/>
    <p:sldId id="1318" r:id="rId62"/>
    <p:sldId id="1319" r:id="rId63"/>
    <p:sldId id="1320" r:id="rId64"/>
    <p:sldId id="1321" r:id="rId65"/>
    <p:sldId id="1322" r:id="rId66"/>
    <p:sldId id="1323" r:id="rId67"/>
    <p:sldId id="1324" r:id="rId68"/>
    <p:sldId id="1325" r:id="rId69"/>
    <p:sldId id="293" r:id="rId70"/>
    <p:sldId id="1326" r:id="rId71"/>
    <p:sldId id="1327" r:id="rId72"/>
    <p:sldId id="1328" r:id="rId73"/>
    <p:sldId id="1329" r:id="rId74"/>
    <p:sldId id="1330" r:id="rId75"/>
    <p:sldId id="1332" r:id="rId76"/>
    <p:sldId id="1333" r:id="rId77"/>
    <p:sldId id="1335" r:id="rId78"/>
    <p:sldId id="1334" r:id="rId79"/>
    <p:sldId id="1336" r:id="rId80"/>
    <p:sldId id="1479" r:id="rId81"/>
    <p:sldId id="1480" r:id="rId82"/>
    <p:sldId id="1337" r:id="rId83"/>
    <p:sldId id="1338" r:id="rId84"/>
    <p:sldId id="1339" r:id="rId85"/>
    <p:sldId id="1340" r:id="rId86"/>
    <p:sldId id="1341" r:id="rId87"/>
    <p:sldId id="1342" r:id="rId88"/>
    <p:sldId id="1343" r:id="rId89"/>
    <p:sldId id="1344" r:id="rId90"/>
    <p:sldId id="1345" r:id="rId91"/>
    <p:sldId id="1346" r:id="rId92"/>
    <p:sldId id="1347" r:id="rId93"/>
    <p:sldId id="1348" r:id="rId94"/>
    <p:sldId id="1349" r:id="rId95"/>
    <p:sldId id="1351" r:id="rId96"/>
    <p:sldId id="1352" r:id="rId97"/>
    <p:sldId id="1353" r:id="rId98"/>
    <p:sldId id="1354" r:id="rId99"/>
    <p:sldId id="1356" r:id="rId100"/>
    <p:sldId id="1355" r:id="rId101"/>
    <p:sldId id="1357" r:id="rId102"/>
    <p:sldId id="1474" r:id="rId103"/>
    <p:sldId id="1472" r:id="rId104"/>
    <p:sldId id="1358" r:id="rId105"/>
    <p:sldId id="1359" r:id="rId106"/>
    <p:sldId id="1360" r:id="rId107"/>
    <p:sldId id="1361" r:id="rId108"/>
    <p:sldId id="1362" r:id="rId109"/>
    <p:sldId id="1363" r:id="rId110"/>
    <p:sldId id="1364" r:id="rId111"/>
    <p:sldId id="1365" r:id="rId112"/>
    <p:sldId id="1366" r:id="rId113"/>
    <p:sldId id="1367" r:id="rId114"/>
    <p:sldId id="1368" r:id="rId115"/>
    <p:sldId id="1369" r:id="rId116"/>
    <p:sldId id="1370" r:id="rId117"/>
    <p:sldId id="1371" r:id="rId118"/>
    <p:sldId id="1372" r:id="rId119"/>
    <p:sldId id="1373" r:id="rId120"/>
    <p:sldId id="1374" r:id="rId121"/>
    <p:sldId id="1375" r:id="rId122"/>
    <p:sldId id="1376" r:id="rId123"/>
    <p:sldId id="1378" r:id="rId124"/>
    <p:sldId id="1377" r:id="rId125"/>
    <p:sldId id="1379" r:id="rId126"/>
    <p:sldId id="1380" r:id="rId127"/>
    <p:sldId id="1382" r:id="rId128"/>
    <p:sldId id="1381" r:id="rId129"/>
    <p:sldId id="1383" r:id="rId130"/>
    <p:sldId id="1384" r:id="rId131"/>
    <p:sldId id="1385" r:id="rId132"/>
    <p:sldId id="1386" r:id="rId133"/>
    <p:sldId id="1387" r:id="rId134"/>
    <p:sldId id="1388" r:id="rId135"/>
    <p:sldId id="1390" r:id="rId136"/>
    <p:sldId id="1389" r:id="rId137"/>
    <p:sldId id="1391" r:id="rId138"/>
    <p:sldId id="1392" r:id="rId139"/>
    <p:sldId id="1475" r:id="rId140"/>
    <p:sldId id="1393" r:id="rId141"/>
    <p:sldId id="1394" r:id="rId142"/>
    <p:sldId id="1396" r:id="rId143"/>
    <p:sldId id="1395" r:id="rId144"/>
    <p:sldId id="1397" r:id="rId145"/>
    <p:sldId id="1398" r:id="rId146"/>
    <p:sldId id="1400" r:id="rId147"/>
    <p:sldId id="1401" r:id="rId148"/>
    <p:sldId id="1399" r:id="rId149"/>
    <p:sldId id="1402" r:id="rId150"/>
    <p:sldId id="1404" r:id="rId151"/>
    <p:sldId id="1405" r:id="rId152"/>
    <p:sldId id="1403" r:id="rId153"/>
    <p:sldId id="1406" r:id="rId154"/>
    <p:sldId id="1407" r:id="rId155"/>
    <p:sldId id="1409" r:id="rId156"/>
    <p:sldId id="1408" r:id="rId157"/>
    <p:sldId id="1410" r:id="rId158"/>
    <p:sldId id="1411" r:id="rId159"/>
    <p:sldId id="1413" r:id="rId160"/>
    <p:sldId id="1414" r:id="rId161"/>
    <p:sldId id="1416" r:id="rId162"/>
    <p:sldId id="1415" r:id="rId163"/>
    <p:sldId id="1417" r:id="rId164"/>
    <p:sldId id="1418" r:id="rId165"/>
    <p:sldId id="1476" r:id="rId166"/>
    <p:sldId id="1419" r:id="rId167"/>
    <p:sldId id="1420" r:id="rId168"/>
    <p:sldId id="1421" r:id="rId169"/>
    <p:sldId id="1422" r:id="rId170"/>
    <p:sldId id="1423" r:id="rId171"/>
    <p:sldId id="1424" r:id="rId172"/>
    <p:sldId id="1425" r:id="rId173"/>
    <p:sldId id="1426" r:id="rId174"/>
    <p:sldId id="1427" r:id="rId175"/>
    <p:sldId id="1428" r:id="rId176"/>
    <p:sldId id="1429" r:id="rId177"/>
    <p:sldId id="1431" r:id="rId178"/>
    <p:sldId id="1430" r:id="rId179"/>
    <p:sldId id="1432" r:id="rId180"/>
    <p:sldId id="1477" r:id="rId181"/>
    <p:sldId id="1473" r:id="rId182"/>
    <p:sldId id="1433" r:id="rId183"/>
    <p:sldId id="1434" r:id="rId184"/>
    <p:sldId id="1436" r:id="rId185"/>
    <p:sldId id="1435" r:id="rId186"/>
    <p:sldId id="1437" r:id="rId187"/>
    <p:sldId id="1438" r:id="rId188"/>
    <p:sldId id="1440" r:id="rId189"/>
    <p:sldId id="1439" r:id="rId190"/>
    <p:sldId id="1441" r:id="rId191"/>
    <p:sldId id="1442" r:id="rId192"/>
    <p:sldId id="1443" r:id="rId193"/>
    <p:sldId id="1444" r:id="rId194"/>
    <p:sldId id="1445" r:id="rId195"/>
    <p:sldId id="1448" r:id="rId196"/>
    <p:sldId id="1446" r:id="rId197"/>
    <p:sldId id="1449" r:id="rId198"/>
    <p:sldId id="1451" r:id="rId199"/>
    <p:sldId id="1450" r:id="rId200"/>
    <p:sldId id="1453" r:id="rId201"/>
    <p:sldId id="1452" r:id="rId202"/>
    <p:sldId id="1454" r:id="rId203"/>
    <p:sldId id="1455" r:id="rId204"/>
    <p:sldId id="1456" r:id="rId205"/>
    <p:sldId id="1457" r:id="rId206"/>
    <p:sldId id="1458" r:id="rId207"/>
    <p:sldId id="1459" r:id="rId208"/>
    <p:sldId id="1460" r:id="rId209"/>
    <p:sldId id="1462" r:id="rId210"/>
    <p:sldId id="1461" r:id="rId211"/>
    <p:sldId id="1464" r:id="rId212"/>
    <p:sldId id="1463" r:id="rId213"/>
    <p:sldId id="1466" r:id="rId214"/>
    <p:sldId id="1465" r:id="rId215"/>
    <p:sldId id="1467" r:id="rId216"/>
    <p:sldId id="1447" r:id="rId2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23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183" autoAdjust="0"/>
    <p:restoredTop sz="86467" autoAdjust="0"/>
  </p:normalViewPr>
  <p:slideViewPr>
    <p:cSldViewPr snapToGrid="0">
      <p:cViewPr varScale="1">
        <p:scale>
          <a:sx n="51" d="100"/>
          <a:sy n="51" d="100"/>
        </p:scale>
        <p:origin x="796" y="32"/>
      </p:cViewPr>
      <p:guideLst/>
    </p:cSldViewPr>
  </p:slideViewPr>
  <p:outlineViewPr>
    <p:cViewPr>
      <p:scale>
        <a:sx n="33" d="100"/>
        <a:sy n="33" d="100"/>
      </p:scale>
      <p:origin x="0" y="-25033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presProps" Target="presProps.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viewProps" Target="viewProps.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394E2-8F28-B2AC-12EB-48409DD6043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205E06-0D38-07BD-1047-C6FBD4DAF1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9A5F521-AFF3-C631-6D4D-84A1A264F15C}"/>
              </a:ext>
            </a:extLst>
          </p:cNvPr>
          <p:cNvSpPr>
            <a:spLocks noGrp="1"/>
          </p:cNvSpPr>
          <p:nvPr>
            <p:ph type="dt" sz="half" idx="10"/>
          </p:nvPr>
        </p:nvSpPr>
        <p:spPr/>
        <p:txBody>
          <a:bodyPr/>
          <a:lstStyle/>
          <a:p>
            <a:fld id="{FE969121-0D14-4B29-B368-BD8373E0BE93}" type="datetimeFigureOut">
              <a:rPr lang="en-US" smtClean="0"/>
              <a:t>5/24/2023</a:t>
            </a:fld>
            <a:endParaRPr lang="en-US"/>
          </a:p>
        </p:txBody>
      </p:sp>
      <p:sp>
        <p:nvSpPr>
          <p:cNvPr id="5" name="Footer Placeholder 4">
            <a:extLst>
              <a:ext uri="{FF2B5EF4-FFF2-40B4-BE49-F238E27FC236}">
                <a16:creationId xmlns:a16="http://schemas.microsoft.com/office/drawing/2014/main" id="{45B24C15-9075-61F4-751B-83DC2643D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67977-15DD-F366-D782-1C8671D86C54}"/>
              </a:ext>
            </a:extLst>
          </p:cNvPr>
          <p:cNvSpPr>
            <a:spLocks noGrp="1"/>
          </p:cNvSpPr>
          <p:nvPr>
            <p:ph type="sldNum" sz="quarter" idx="12"/>
          </p:nvPr>
        </p:nvSpPr>
        <p:spPr/>
        <p:txBody>
          <a:bodyPr/>
          <a:lstStyle/>
          <a:p>
            <a:fld id="{9593B0EB-A3C3-4ED2-8C8F-DACCB605A090}" type="slidenum">
              <a:rPr lang="en-US" smtClean="0"/>
              <a:t>‹#›</a:t>
            </a:fld>
            <a:endParaRPr lang="en-US"/>
          </a:p>
        </p:txBody>
      </p:sp>
    </p:spTree>
    <p:extLst>
      <p:ext uri="{BB962C8B-B14F-4D97-AF65-F5344CB8AC3E}">
        <p14:creationId xmlns:p14="http://schemas.microsoft.com/office/powerpoint/2010/main" val="1599143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20203-7DE8-C70E-8154-703366562DB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1255A52-C535-B98F-9522-1EF9BF47C9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F6E8DB-3B06-517D-CAC0-BE208FF9F215}"/>
              </a:ext>
            </a:extLst>
          </p:cNvPr>
          <p:cNvSpPr>
            <a:spLocks noGrp="1"/>
          </p:cNvSpPr>
          <p:nvPr>
            <p:ph type="dt" sz="half" idx="10"/>
          </p:nvPr>
        </p:nvSpPr>
        <p:spPr/>
        <p:txBody>
          <a:bodyPr/>
          <a:lstStyle/>
          <a:p>
            <a:fld id="{FE969121-0D14-4B29-B368-BD8373E0BE93}" type="datetimeFigureOut">
              <a:rPr lang="en-US" smtClean="0"/>
              <a:t>5/24/2023</a:t>
            </a:fld>
            <a:endParaRPr lang="en-US"/>
          </a:p>
        </p:txBody>
      </p:sp>
      <p:sp>
        <p:nvSpPr>
          <p:cNvPr id="5" name="Footer Placeholder 4">
            <a:extLst>
              <a:ext uri="{FF2B5EF4-FFF2-40B4-BE49-F238E27FC236}">
                <a16:creationId xmlns:a16="http://schemas.microsoft.com/office/drawing/2014/main" id="{6330220D-EE6C-FB27-1A75-0EDE547AF6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074205-4A5D-A373-13CB-EC223A44BAF3}"/>
              </a:ext>
            </a:extLst>
          </p:cNvPr>
          <p:cNvSpPr>
            <a:spLocks noGrp="1"/>
          </p:cNvSpPr>
          <p:nvPr>
            <p:ph type="sldNum" sz="quarter" idx="12"/>
          </p:nvPr>
        </p:nvSpPr>
        <p:spPr/>
        <p:txBody>
          <a:bodyPr/>
          <a:lstStyle/>
          <a:p>
            <a:fld id="{9593B0EB-A3C3-4ED2-8C8F-DACCB605A090}" type="slidenum">
              <a:rPr lang="en-US" smtClean="0"/>
              <a:t>‹#›</a:t>
            </a:fld>
            <a:endParaRPr lang="en-US"/>
          </a:p>
        </p:txBody>
      </p:sp>
    </p:spTree>
    <p:extLst>
      <p:ext uri="{BB962C8B-B14F-4D97-AF65-F5344CB8AC3E}">
        <p14:creationId xmlns:p14="http://schemas.microsoft.com/office/powerpoint/2010/main" val="34639026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B6457C-98FC-5F83-AC13-B06C48337E2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136902A-1969-2147-A96B-D0B4F9A724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CF6D1A-61D6-089B-286F-FDFA590D60B4}"/>
              </a:ext>
            </a:extLst>
          </p:cNvPr>
          <p:cNvSpPr>
            <a:spLocks noGrp="1"/>
          </p:cNvSpPr>
          <p:nvPr>
            <p:ph type="dt" sz="half" idx="10"/>
          </p:nvPr>
        </p:nvSpPr>
        <p:spPr/>
        <p:txBody>
          <a:bodyPr/>
          <a:lstStyle/>
          <a:p>
            <a:fld id="{FE969121-0D14-4B29-B368-BD8373E0BE93}" type="datetimeFigureOut">
              <a:rPr lang="en-US" smtClean="0"/>
              <a:t>5/24/2023</a:t>
            </a:fld>
            <a:endParaRPr lang="en-US"/>
          </a:p>
        </p:txBody>
      </p:sp>
      <p:sp>
        <p:nvSpPr>
          <p:cNvPr id="5" name="Footer Placeholder 4">
            <a:extLst>
              <a:ext uri="{FF2B5EF4-FFF2-40B4-BE49-F238E27FC236}">
                <a16:creationId xmlns:a16="http://schemas.microsoft.com/office/drawing/2014/main" id="{50DB3B8D-DAC4-461F-28A4-1E4A27C5C5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0CF11E-02C4-CC4F-977A-BEEE47D6500B}"/>
              </a:ext>
            </a:extLst>
          </p:cNvPr>
          <p:cNvSpPr>
            <a:spLocks noGrp="1"/>
          </p:cNvSpPr>
          <p:nvPr>
            <p:ph type="sldNum" sz="quarter" idx="12"/>
          </p:nvPr>
        </p:nvSpPr>
        <p:spPr/>
        <p:txBody>
          <a:bodyPr/>
          <a:lstStyle/>
          <a:p>
            <a:fld id="{9593B0EB-A3C3-4ED2-8C8F-DACCB605A090}" type="slidenum">
              <a:rPr lang="en-US" smtClean="0"/>
              <a:t>‹#›</a:t>
            </a:fld>
            <a:endParaRPr lang="en-US"/>
          </a:p>
        </p:txBody>
      </p:sp>
    </p:spTree>
    <p:extLst>
      <p:ext uri="{BB962C8B-B14F-4D97-AF65-F5344CB8AC3E}">
        <p14:creationId xmlns:p14="http://schemas.microsoft.com/office/powerpoint/2010/main" val="236413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E5C49-3E12-7FE6-B6C8-1563919D64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190D59-5B41-F8B5-8B8A-C25A03EC80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27C19F-3CAB-1B56-97D3-CC4F9FEF471B}"/>
              </a:ext>
            </a:extLst>
          </p:cNvPr>
          <p:cNvSpPr>
            <a:spLocks noGrp="1"/>
          </p:cNvSpPr>
          <p:nvPr>
            <p:ph type="dt" sz="half" idx="10"/>
          </p:nvPr>
        </p:nvSpPr>
        <p:spPr/>
        <p:txBody>
          <a:bodyPr/>
          <a:lstStyle/>
          <a:p>
            <a:fld id="{FE969121-0D14-4B29-B368-BD8373E0BE93}" type="datetimeFigureOut">
              <a:rPr lang="en-US" smtClean="0"/>
              <a:t>5/24/2023</a:t>
            </a:fld>
            <a:endParaRPr lang="en-US"/>
          </a:p>
        </p:txBody>
      </p:sp>
      <p:sp>
        <p:nvSpPr>
          <p:cNvPr id="5" name="Footer Placeholder 4">
            <a:extLst>
              <a:ext uri="{FF2B5EF4-FFF2-40B4-BE49-F238E27FC236}">
                <a16:creationId xmlns:a16="http://schemas.microsoft.com/office/drawing/2014/main" id="{8F32FF30-B238-D70D-E125-A5F255A6A3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5BA8AA-E794-79C9-AC0E-23A3F6F6F82D}"/>
              </a:ext>
            </a:extLst>
          </p:cNvPr>
          <p:cNvSpPr>
            <a:spLocks noGrp="1"/>
          </p:cNvSpPr>
          <p:nvPr>
            <p:ph type="sldNum" sz="quarter" idx="12"/>
          </p:nvPr>
        </p:nvSpPr>
        <p:spPr/>
        <p:txBody>
          <a:bodyPr/>
          <a:lstStyle/>
          <a:p>
            <a:fld id="{9593B0EB-A3C3-4ED2-8C8F-DACCB605A090}" type="slidenum">
              <a:rPr lang="en-US" smtClean="0"/>
              <a:t>‹#›</a:t>
            </a:fld>
            <a:endParaRPr lang="en-US"/>
          </a:p>
        </p:txBody>
      </p:sp>
    </p:spTree>
    <p:extLst>
      <p:ext uri="{BB962C8B-B14F-4D97-AF65-F5344CB8AC3E}">
        <p14:creationId xmlns:p14="http://schemas.microsoft.com/office/powerpoint/2010/main" val="245180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1AFB7-1430-6477-E012-B193E3BF93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51C46E-2E5B-7D0F-4399-64146CA6EB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52E4D25-8FA2-90DF-DFDC-9852EC6CD504}"/>
              </a:ext>
            </a:extLst>
          </p:cNvPr>
          <p:cNvSpPr>
            <a:spLocks noGrp="1"/>
          </p:cNvSpPr>
          <p:nvPr>
            <p:ph type="dt" sz="half" idx="10"/>
          </p:nvPr>
        </p:nvSpPr>
        <p:spPr/>
        <p:txBody>
          <a:bodyPr/>
          <a:lstStyle/>
          <a:p>
            <a:fld id="{FE969121-0D14-4B29-B368-BD8373E0BE93}" type="datetimeFigureOut">
              <a:rPr lang="en-US" smtClean="0"/>
              <a:t>5/24/2023</a:t>
            </a:fld>
            <a:endParaRPr lang="en-US"/>
          </a:p>
        </p:txBody>
      </p:sp>
      <p:sp>
        <p:nvSpPr>
          <p:cNvPr id="5" name="Footer Placeholder 4">
            <a:extLst>
              <a:ext uri="{FF2B5EF4-FFF2-40B4-BE49-F238E27FC236}">
                <a16:creationId xmlns:a16="http://schemas.microsoft.com/office/drawing/2014/main" id="{23D7859A-3469-7A71-F781-BF368E112D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33A6E6-248B-3959-0D4D-E9C20B6F3B77}"/>
              </a:ext>
            </a:extLst>
          </p:cNvPr>
          <p:cNvSpPr>
            <a:spLocks noGrp="1"/>
          </p:cNvSpPr>
          <p:nvPr>
            <p:ph type="sldNum" sz="quarter" idx="12"/>
          </p:nvPr>
        </p:nvSpPr>
        <p:spPr/>
        <p:txBody>
          <a:bodyPr/>
          <a:lstStyle/>
          <a:p>
            <a:fld id="{9593B0EB-A3C3-4ED2-8C8F-DACCB605A090}" type="slidenum">
              <a:rPr lang="en-US" smtClean="0"/>
              <a:t>‹#›</a:t>
            </a:fld>
            <a:endParaRPr lang="en-US"/>
          </a:p>
        </p:txBody>
      </p:sp>
    </p:spTree>
    <p:extLst>
      <p:ext uri="{BB962C8B-B14F-4D97-AF65-F5344CB8AC3E}">
        <p14:creationId xmlns:p14="http://schemas.microsoft.com/office/powerpoint/2010/main" val="4133542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97FFE-B3B8-EDCE-3581-B1D9789ED4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106915-8DD8-D130-582F-4D2ABBF6A7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E953DFF-EC04-2942-BA24-548020DD8B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8C492A-33F0-51CE-C494-ABE5A44DA447}"/>
              </a:ext>
            </a:extLst>
          </p:cNvPr>
          <p:cNvSpPr>
            <a:spLocks noGrp="1"/>
          </p:cNvSpPr>
          <p:nvPr>
            <p:ph type="dt" sz="half" idx="10"/>
          </p:nvPr>
        </p:nvSpPr>
        <p:spPr/>
        <p:txBody>
          <a:bodyPr/>
          <a:lstStyle/>
          <a:p>
            <a:fld id="{FE969121-0D14-4B29-B368-BD8373E0BE93}" type="datetimeFigureOut">
              <a:rPr lang="en-US" smtClean="0"/>
              <a:t>5/24/2023</a:t>
            </a:fld>
            <a:endParaRPr lang="en-US"/>
          </a:p>
        </p:txBody>
      </p:sp>
      <p:sp>
        <p:nvSpPr>
          <p:cNvPr id="6" name="Footer Placeholder 5">
            <a:extLst>
              <a:ext uri="{FF2B5EF4-FFF2-40B4-BE49-F238E27FC236}">
                <a16:creationId xmlns:a16="http://schemas.microsoft.com/office/drawing/2014/main" id="{05585DC3-8956-A0BC-99C1-1D2CCC4070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56E707-C15F-AA4C-2F57-06E3A5538ECC}"/>
              </a:ext>
            </a:extLst>
          </p:cNvPr>
          <p:cNvSpPr>
            <a:spLocks noGrp="1"/>
          </p:cNvSpPr>
          <p:nvPr>
            <p:ph type="sldNum" sz="quarter" idx="12"/>
          </p:nvPr>
        </p:nvSpPr>
        <p:spPr/>
        <p:txBody>
          <a:bodyPr/>
          <a:lstStyle/>
          <a:p>
            <a:fld id="{9593B0EB-A3C3-4ED2-8C8F-DACCB605A090}" type="slidenum">
              <a:rPr lang="en-US" smtClean="0"/>
              <a:t>‹#›</a:t>
            </a:fld>
            <a:endParaRPr lang="en-US"/>
          </a:p>
        </p:txBody>
      </p:sp>
    </p:spTree>
    <p:extLst>
      <p:ext uri="{BB962C8B-B14F-4D97-AF65-F5344CB8AC3E}">
        <p14:creationId xmlns:p14="http://schemas.microsoft.com/office/powerpoint/2010/main" val="4135360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2767D-4119-481E-4CB8-8C23D47C88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DD7CF5-C258-2F85-3F65-5C73DBF96B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064123E-8F3D-1286-16CE-9AF42001FBD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08DD23-FDD2-71AF-D5A2-71735C2E80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360471-EDFE-19D9-0FBF-4121DF3CEB3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FB1416-4FDF-01D5-16FE-4304C89A2501}"/>
              </a:ext>
            </a:extLst>
          </p:cNvPr>
          <p:cNvSpPr>
            <a:spLocks noGrp="1"/>
          </p:cNvSpPr>
          <p:nvPr>
            <p:ph type="dt" sz="half" idx="10"/>
          </p:nvPr>
        </p:nvSpPr>
        <p:spPr/>
        <p:txBody>
          <a:bodyPr/>
          <a:lstStyle/>
          <a:p>
            <a:fld id="{FE969121-0D14-4B29-B368-BD8373E0BE93}" type="datetimeFigureOut">
              <a:rPr lang="en-US" smtClean="0"/>
              <a:t>5/24/2023</a:t>
            </a:fld>
            <a:endParaRPr lang="en-US"/>
          </a:p>
        </p:txBody>
      </p:sp>
      <p:sp>
        <p:nvSpPr>
          <p:cNvPr id="8" name="Footer Placeholder 7">
            <a:extLst>
              <a:ext uri="{FF2B5EF4-FFF2-40B4-BE49-F238E27FC236}">
                <a16:creationId xmlns:a16="http://schemas.microsoft.com/office/drawing/2014/main" id="{EBA2F476-B4D0-2770-9BBE-A040B6FE8E0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8041EC4-D93C-564E-A125-05F5C1389CFF}"/>
              </a:ext>
            </a:extLst>
          </p:cNvPr>
          <p:cNvSpPr>
            <a:spLocks noGrp="1"/>
          </p:cNvSpPr>
          <p:nvPr>
            <p:ph type="sldNum" sz="quarter" idx="12"/>
          </p:nvPr>
        </p:nvSpPr>
        <p:spPr/>
        <p:txBody>
          <a:bodyPr/>
          <a:lstStyle/>
          <a:p>
            <a:fld id="{9593B0EB-A3C3-4ED2-8C8F-DACCB605A090}" type="slidenum">
              <a:rPr lang="en-US" smtClean="0"/>
              <a:t>‹#›</a:t>
            </a:fld>
            <a:endParaRPr lang="en-US"/>
          </a:p>
        </p:txBody>
      </p:sp>
    </p:spTree>
    <p:extLst>
      <p:ext uri="{BB962C8B-B14F-4D97-AF65-F5344CB8AC3E}">
        <p14:creationId xmlns:p14="http://schemas.microsoft.com/office/powerpoint/2010/main" val="1630786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F36A5-6081-69F0-C8B3-B431D10A9C8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6A1598D-62C1-224E-9945-50E30BEF5614}"/>
              </a:ext>
            </a:extLst>
          </p:cNvPr>
          <p:cNvSpPr>
            <a:spLocks noGrp="1"/>
          </p:cNvSpPr>
          <p:nvPr>
            <p:ph type="dt" sz="half" idx="10"/>
          </p:nvPr>
        </p:nvSpPr>
        <p:spPr/>
        <p:txBody>
          <a:bodyPr/>
          <a:lstStyle/>
          <a:p>
            <a:fld id="{FE969121-0D14-4B29-B368-BD8373E0BE93}" type="datetimeFigureOut">
              <a:rPr lang="en-US" smtClean="0"/>
              <a:t>5/24/2023</a:t>
            </a:fld>
            <a:endParaRPr lang="en-US"/>
          </a:p>
        </p:txBody>
      </p:sp>
      <p:sp>
        <p:nvSpPr>
          <p:cNvPr id="4" name="Footer Placeholder 3">
            <a:extLst>
              <a:ext uri="{FF2B5EF4-FFF2-40B4-BE49-F238E27FC236}">
                <a16:creationId xmlns:a16="http://schemas.microsoft.com/office/drawing/2014/main" id="{9B011EA3-017B-497F-C3DF-0EC2C80F57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1D4178D-ED06-E911-28AB-FD9F0D509FB2}"/>
              </a:ext>
            </a:extLst>
          </p:cNvPr>
          <p:cNvSpPr>
            <a:spLocks noGrp="1"/>
          </p:cNvSpPr>
          <p:nvPr>
            <p:ph type="sldNum" sz="quarter" idx="12"/>
          </p:nvPr>
        </p:nvSpPr>
        <p:spPr/>
        <p:txBody>
          <a:bodyPr/>
          <a:lstStyle/>
          <a:p>
            <a:fld id="{9593B0EB-A3C3-4ED2-8C8F-DACCB605A090}" type="slidenum">
              <a:rPr lang="en-US" smtClean="0"/>
              <a:t>‹#›</a:t>
            </a:fld>
            <a:endParaRPr lang="en-US"/>
          </a:p>
        </p:txBody>
      </p:sp>
    </p:spTree>
    <p:extLst>
      <p:ext uri="{BB962C8B-B14F-4D97-AF65-F5344CB8AC3E}">
        <p14:creationId xmlns:p14="http://schemas.microsoft.com/office/powerpoint/2010/main" val="71754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88B9AA-B75C-C8D5-FA96-436A0556DDEA}"/>
              </a:ext>
            </a:extLst>
          </p:cNvPr>
          <p:cNvSpPr>
            <a:spLocks noGrp="1"/>
          </p:cNvSpPr>
          <p:nvPr>
            <p:ph type="dt" sz="half" idx="10"/>
          </p:nvPr>
        </p:nvSpPr>
        <p:spPr/>
        <p:txBody>
          <a:bodyPr/>
          <a:lstStyle/>
          <a:p>
            <a:fld id="{FE969121-0D14-4B29-B368-BD8373E0BE93}" type="datetimeFigureOut">
              <a:rPr lang="en-US" smtClean="0"/>
              <a:t>5/24/2023</a:t>
            </a:fld>
            <a:endParaRPr lang="en-US"/>
          </a:p>
        </p:txBody>
      </p:sp>
      <p:sp>
        <p:nvSpPr>
          <p:cNvPr id="3" name="Footer Placeholder 2">
            <a:extLst>
              <a:ext uri="{FF2B5EF4-FFF2-40B4-BE49-F238E27FC236}">
                <a16:creationId xmlns:a16="http://schemas.microsoft.com/office/drawing/2014/main" id="{802B3EF4-2455-F771-EDBC-1C11EF23E16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94BBF2D-D696-FDD5-2E63-D1A1BA778452}"/>
              </a:ext>
            </a:extLst>
          </p:cNvPr>
          <p:cNvSpPr>
            <a:spLocks noGrp="1"/>
          </p:cNvSpPr>
          <p:nvPr>
            <p:ph type="sldNum" sz="quarter" idx="12"/>
          </p:nvPr>
        </p:nvSpPr>
        <p:spPr/>
        <p:txBody>
          <a:bodyPr/>
          <a:lstStyle/>
          <a:p>
            <a:fld id="{9593B0EB-A3C3-4ED2-8C8F-DACCB605A090}" type="slidenum">
              <a:rPr lang="en-US" smtClean="0"/>
              <a:t>‹#›</a:t>
            </a:fld>
            <a:endParaRPr lang="en-US"/>
          </a:p>
        </p:txBody>
      </p:sp>
    </p:spTree>
    <p:extLst>
      <p:ext uri="{BB962C8B-B14F-4D97-AF65-F5344CB8AC3E}">
        <p14:creationId xmlns:p14="http://schemas.microsoft.com/office/powerpoint/2010/main" val="1959558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BD6B9-6A43-D775-D048-9323E0CC5C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FB4B655-7D3D-1281-2E78-54090EED892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3FF0670-FBB7-46D9-32CC-7D89150B46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BBD820-CDC6-1616-882D-7B4588E29EE2}"/>
              </a:ext>
            </a:extLst>
          </p:cNvPr>
          <p:cNvSpPr>
            <a:spLocks noGrp="1"/>
          </p:cNvSpPr>
          <p:nvPr>
            <p:ph type="dt" sz="half" idx="10"/>
          </p:nvPr>
        </p:nvSpPr>
        <p:spPr/>
        <p:txBody>
          <a:bodyPr/>
          <a:lstStyle/>
          <a:p>
            <a:fld id="{FE969121-0D14-4B29-B368-BD8373E0BE93}" type="datetimeFigureOut">
              <a:rPr lang="en-US" smtClean="0"/>
              <a:t>5/24/2023</a:t>
            </a:fld>
            <a:endParaRPr lang="en-US"/>
          </a:p>
        </p:txBody>
      </p:sp>
      <p:sp>
        <p:nvSpPr>
          <p:cNvPr id="6" name="Footer Placeholder 5">
            <a:extLst>
              <a:ext uri="{FF2B5EF4-FFF2-40B4-BE49-F238E27FC236}">
                <a16:creationId xmlns:a16="http://schemas.microsoft.com/office/drawing/2014/main" id="{09F76F9C-F594-8A8D-9EB8-7FEC9862C3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C233F5-FB9F-2987-13F6-13C214C4BBB3}"/>
              </a:ext>
            </a:extLst>
          </p:cNvPr>
          <p:cNvSpPr>
            <a:spLocks noGrp="1"/>
          </p:cNvSpPr>
          <p:nvPr>
            <p:ph type="sldNum" sz="quarter" idx="12"/>
          </p:nvPr>
        </p:nvSpPr>
        <p:spPr/>
        <p:txBody>
          <a:bodyPr/>
          <a:lstStyle/>
          <a:p>
            <a:fld id="{9593B0EB-A3C3-4ED2-8C8F-DACCB605A090}" type="slidenum">
              <a:rPr lang="en-US" smtClean="0"/>
              <a:t>‹#›</a:t>
            </a:fld>
            <a:endParaRPr lang="en-US"/>
          </a:p>
        </p:txBody>
      </p:sp>
    </p:spTree>
    <p:extLst>
      <p:ext uri="{BB962C8B-B14F-4D97-AF65-F5344CB8AC3E}">
        <p14:creationId xmlns:p14="http://schemas.microsoft.com/office/powerpoint/2010/main" val="1814175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7ECFD-6A72-81ED-6CD8-991FC209C1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A07A357-032D-A07F-F374-EB67F179E3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678752E-18C0-376D-51FD-F5B8220250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E77833-A9DF-24C6-2BBE-DF05253E2F43}"/>
              </a:ext>
            </a:extLst>
          </p:cNvPr>
          <p:cNvSpPr>
            <a:spLocks noGrp="1"/>
          </p:cNvSpPr>
          <p:nvPr>
            <p:ph type="dt" sz="half" idx="10"/>
          </p:nvPr>
        </p:nvSpPr>
        <p:spPr/>
        <p:txBody>
          <a:bodyPr/>
          <a:lstStyle/>
          <a:p>
            <a:fld id="{FE969121-0D14-4B29-B368-BD8373E0BE93}" type="datetimeFigureOut">
              <a:rPr lang="en-US" smtClean="0"/>
              <a:t>5/24/2023</a:t>
            </a:fld>
            <a:endParaRPr lang="en-US"/>
          </a:p>
        </p:txBody>
      </p:sp>
      <p:sp>
        <p:nvSpPr>
          <p:cNvPr id="6" name="Footer Placeholder 5">
            <a:extLst>
              <a:ext uri="{FF2B5EF4-FFF2-40B4-BE49-F238E27FC236}">
                <a16:creationId xmlns:a16="http://schemas.microsoft.com/office/drawing/2014/main" id="{521A4100-C421-6506-99BB-EC10CFCCF1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8C4114-FF7E-B3BC-8F95-E062DCCC3B0D}"/>
              </a:ext>
            </a:extLst>
          </p:cNvPr>
          <p:cNvSpPr>
            <a:spLocks noGrp="1"/>
          </p:cNvSpPr>
          <p:nvPr>
            <p:ph type="sldNum" sz="quarter" idx="12"/>
          </p:nvPr>
        </p:nvSpPr>
        <p:spPr/>
        <p:txBody>
          <a:bodyPr/>
          <a:lstStyle/>
          <a:p>
            <a:fld id="{9593B0EB-A3C3-4ED2-8C8F-DACCB605A090}" type="slidenum">
              <a:rPr lang="en-US" smtClean="0"/>
              <a:t>‹#›</a:t>
            </a:fld>
            <a:endParaRPr lang="en-US"/>
          </a:p>
        </p:txBody>
      </p:sp>
    </p:spTree>
    <p:extLst>
      <p:ext uri="{BB962C8B-B14F-4D97-AF65-F5344CB8AC3E}">
        <p14:creationId xmlns:p14="http://schemas.microsoft.com/office/powerpoint/2010/main" val="2817246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3000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266E74-6597-4231-475E-18174BAF5C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68FDCE-0BC1-FB68-183A-6417F79E98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101E73-B4A9-4A19-8A80-2C4E8B4FE1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969121-0D14-4B29-B368-BD8373E0BE93}" type="datetimeFigureOut">
              <a:rPr lang="en-US" smtClean="0"/>
              <a:t>5/24/2023</a:t>
            </a:fld>
            <a:endParaRPr lang="en-US"/>
          </a:p>
        </p:txBody>
      </p:sp>
      <p:sp>
        <p:nvSpPr>
          <p:cNvPr id="5" name="Footer Placeholder 4">
            <a:extLst>
              <a:ext uri="{FF2B5EF4-FFF2-40B4-BE49-F238E27FC236}">
                <a16:creationId xmlns:a16="http://schemas.microsoft.com/office/drawing/2014/main" id="{F21EA485-435D-6D57-B04B-19F54F1120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EB0D21E-39E2-DD1D-B223-C6F9DD3E0B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93B0EB-A3C3-4ED2-8C8F-DACCB605A090}" type="slidenum">
              <a:rPr lang="en-US" smtClean="0"/>
              <a:t>‹#›</a:t>
            </a:fld>
            <a:endParaRPr lang="en-US"/>
          </a:p>
        </p:txBody>
      </p:sp>
    </p:spTree>
    <p:extLst>
      <p:ext uri="{BB962C8B-B14F-4D97-AF65-F5344CB8AC3E}">
        <p14:creationId xmlns:p14="http://schemas.microsoft.com/office/powerpoint/2010/main" val="22335465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5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10.png"/></Relationships>
</file>

<file path=ppt/slides/_rels/slide5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3373627-B976-3D1B-4E82-B926CE01429E}"/>
              </a:ext>
            </a:extLst>
          </p:cNvPr>
          <p:cNvSpPr>
            <a:spLocks noGrp="1"/>
          </p:cNvSpPr>
          <p:nvPr>
            <p:ph idx="1"/>
          </p:nvPr>
        </p:nvSpPr>
        <p:spPr>
          <a:xfrm>
            <a:off x="838200" y="796413"/>
            <a:ext cx="10515600" cy="5380550"/>
          </a:xfrm>
        </p:spPr>
        <p:txBody>
          <a:bodyPr>
            <a:noAutofit/>
          </a:bodyPr>
          <a:lstStyle/>
          <a:p>
            <a:pPr marL="0" indent="0" algn="ctr">
              <a:buNone/>
            </a:pPr>
            <a:r>
              <a:rPr lang="en-US" sz="3000" b="1" dirty="0">
                <a:solidFill>
                  <a:srgbClr val="FFFFCC"/>
                </a:solidFill>
                <a:latin typeface="+mn-lt"/>
              </a:rPr>
              <a:t>A Survey of the First Testament </a:t>
            </a:r>
          </a:p>
          <a:p>
            <a:pPr marL="0" indent="0" algn="ctr">
              <a:buNone/>
            </a:pPr>
            <a:endParaRPr lang="en-US" sz="3000" dirty="0">
              <a:solidFill>
                <a:srgbClr val="FFFFCC"/>
              </a:solidFill>
              <a:latin typeface="+mn-lt"/>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000" b="1" dirty="0">
                <a:solidFill>
                  <a:srgbClr val="FFFFCC"/>
                </a:solidFill>
                <a:effectLst/>
                <a:latin typeface="+mn-lt"/>
                <a:ea typeface="Calibri" panose="020F0502020204030204" pitchFamily="34" charset="0"/>
                <a:cs typeface="Arial" panose="020B0604020202020204" pitchFamily="34" charset="0"/>
              </a:rPr>
              <a:t>Discovering the Grace and the Glory of God:</a:t>
            </a:r>
            <a:endParaRPr lang="en-US" sz="3000" dirty="0">
              <a:solidFill>
                <a:srgbClr val="FFFFCC"/>
              </a:solidFill>
              <a:effectLst/>
              <a:latin typeface="+mn-l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000" b="1" dirty="0">
                <a:solidFill>
                  <a:srgbClr val="FFFFCC"/>
                </a:solidFill>
                <a:effectLst/>
                <a:latin typeface="+mn-lt"/>
                <a:ea typeface="Calibri" panose="020F0502020204030204" pitchFamily="34" charset="0"/>
                <a:cs typeface="Arial" panose="020B0604020202020204" pitchFamily="34" charset="0"/>
              </a:rPr>
              <a:t>The Gospel </a:t>
            </a: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000" b="1" dirty="0">
                <a:solidFill>
                  <a:srgbClr val="FFFFCC"/>
                </a:solidFill>
                <a:latin typeface="+mn-lt"/>
                <a:ea typeface="Calibri" panose="020F0502020204030204" pitchFamily="34" charset="0"/>
                <a:cs typeface="Arial" panose="020B0604020202020204" pitchFamily="34" charset="0"/>
              </a:rPr>
              <a:t>a</a:t>
            </a:r>
            <a:r>
              <a:rPr lang="en-US" sz="3000" b="1" dirty="0">
                <a:solidFill>
                  <a:srgbClr val="FFFFCC"/>
                </a:solidFill>
                <a:effectLst/>
                <a:latin typeface="+mn-lt"/>
                <a:ea typeface="Calibri" panose="020F0502020204030204" pitchFamily="34" charset="0"/>
                <a:cs typeface="Arial" panose="020B0604020202020204" pitchFamily="34" charset="0"/>
              </a:rPr>
              <a:t>ccording to the First Testament</a:t>
            </a: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3000" dirty="0">
              <a:solidFill>
                <a:srgbClr val="FFFFCC"/>
              </a:solidFill>
              <a:effectLst/>
              <a:latin typeface="+mn-lt"/>
              <a:ea typeface="Calibri" panose="020F0502020204030204" pitchFamily="34" charset="0"/>
              <a:cs typeface="Arial" panose="020B0604020202020204" pitchFamily="34" charset="0"/>
            </a:endParaRPr>
          </a:p>
          <a:p>
            <a:pPr marL="0" indent="0" algn="ctr">
              <a:buNone/>
            </a:pPr>
            <a:r>
              <a:rPr lang="en-US" sz="3000" b="1" dirty="0">
                <a:solidFill>
                  <a:srgbClr val="FFFFCC"/>
                </a:solidFill>
                <a:latin typeface="+mn-lt"/>
              </a:rPr>
              <a:t>Daniel I. Block</a:t>
            </a:r>
          </a:p>
          <a:p>
            <a:pPr marL="0" indent="0" algn="ctr">
              <a:buNone/>
            </a:pPr>
            <a:endParaRPr lang="en-US" sz="3000" b="1" dirty="0">
              <a:solidFill>
                <a:srgbClr val="FFFFCC"/>
              </a:solidFill>
              <a:latin typeface="+mn-lt"/>
            </a:endParaRPr>
          </a:p>
          <a:p>
            <a:pPr marL="0" indent="0" algn="ctr">
              <a:buNone/>
            </a:pPr>
            <a:r>
              <a:rPr lang="en-US" sz="3000" b="1" dirty="0">
                <a:solidFill>
                  <a:srgbClr val="FFFFCC"/>
                </a:solidFill>
                <a:latin typeface="+mn-lt"/>
              </a:rPr>
              <a:t>BiblicalTraining.org</a:t>
            </a:r>
          </a:p>
          <a:p>
            <a:pPr marL="0" indent="0" algn="ctr">
              <a:buNone/>
            </a:pPr>
            <a:r>
              <a:rPr lang="en-US" sz="3000" b="1" dirty="0">
                <a:solidFill>
                  <a:srgbClr val="FFFFCC"/>
                </a:solidFill>
                <a:latin typeface="+mn-lt"/>
              </a:rPr>
              <a:t>2023</a:t>
            </a:r>
          </a:p>
        </p:txBody>
      </p:sp>
    </p:spTree>
    <p:extLst>
      <p:ext uri="{BB962C8B-B14F-4D97-AF65-F5344CB8AC3E}">
        <p14:creationId xmlns:p14="http://schemas.microsoft.com/office/powerpoint/2010/main" val="1310380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838199" y="776177"/>
            <a:ext cx="11022107" cy="5911493"/>
          </a:xfrm>
        </p:spPr>
        <p:txBody>
          <a:bodyPr>
            <a:normAutofit lnSpcReduction="10000"/>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2.	The Problems of Hebrew Poetry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449263">
              <a:lnSpc>
                <a:spcPct val="110000"/>
              </a:lnSpc>
              <a:spcBef>
                <a:spcPts val="0"/>
              </a:spcBef>
              <a:spcAft>
                <a:spcPts val="600"/>
              </a:spcAft>
              <a:buNone/>
              <a:tabLst>
                <a:tab pos="228600" algn="l"/>
                <a:tab pos="685800" algn="l"/>
                <a:tab pos="71755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	The First Testament never formally distinguishes between poetry and prose.</a:t>
            </a:r>
          </a:p>
          <a:p>
            <a:pPr marL="962025" indent="-514350">
              <a:lnSpc>
                <a:spcPct val="110000"/>
              </a:lnSpc>
              <a:spcBef>
                <a:spcPts val="0"/>
              </a:spcBef>
              <a:spcAft>
                <a:spcPts val="600"/>
              </a:spcAft>
              <a:buAutoNum type="alphaLcPeriod" startAt="2"/>
              <a:tabLst>
                <a:tab pos="228600" algn="l"/>
                <a:tab pos="685800" algn="l"/>
                <a:tab pos="71755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Hebrew poetry is different from traditional English and other western poetry. There is virtually no intentional rhyme, and the meter is often irregular. </a:t>
            </a:r>
          </a:p>
          <a:p>
            <a:pPr marL="896938" indent="0">
              <a:lnSpc>
                <a:spcPct val="110000"/>
              </a:lnSpc>
              <a:spcBef>
                <a:spcPts val="0"/>
              </a:spcBef>
              <a:spcAft>
                <a:spcPts val="600"/>
              </a:spcAft>
              <a:buNone/>
              <a:tabLst>
                <a:tab pos="228600" algn="l"/>
                <a:tab pos="685800" algn="l"/>
                <a:tab pos="71755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Specific patterns such as 3:3 are not uncommon, but variations such as 2:2 and 4:4 occur rather frequently. Laments tend to follow a 3:2 pattern. The stress in Hebrew poetry is on literary symmetry, the harmony of ideas, concepts, rather than sounds. To that extent it is less “</a:t>
            </a:r>
            <a:r>
              <a:rPr lang="en-US" sz="3000" b="1" dirty="0" err="1">
                <a:solidFill>
                  <a:srgbClr val="FFFFCC"/>
                </a:solidFill>
                <a:effectLst/>
                <a:latin typeface="+mn-lt"/>
                <a:ea typeface="MS Gothic" panose="020B0609070205080204" pitchFamily="49" charset="-128"/>
                <a:cs typeface="Calibri" panose="020F0502020204030204" pitchFamily="34" charset="0"/>
              </a:rPr>
              <a:t>phoney</a:t>
            </a:r>
            <a:r>
              <a:rPr lang="en-US" sz="3000" b="1" dirty="0">
                <a:solidFill>
                  <a:srgbClr val="FFFFCC"/>
                </a:solidFill>
                <a:effectLst/>
                <a:latin typeface="+mn-lt"/>
                <a:ea typeface="MS Gothic" panose="020B0609070205080204" pitchFamily="49" charset="-128"/>
                <a:cs typeface="Calibri" panose="020F0502020204030204" pitchFamily="34" charset="0"/>
              </a:rPr>
              <a:t>” than English poetry.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449263">
              <a:lnSpc>
                <a:spcPct val="107000"/>
              </a:lnSpc>
              <a:spcAft>
                <a:spcPts val="600"/>
              </a:spcAft>
              <a:buNone/>
              <a:tabLst>
                <a:tab pos="228600" algn="l"/>
                <a:tab pos="685800" algn="l"/>
                <a:tab pos="896938" algn="l"/>
                <a:tab pos="914400" algn="l"/>
                <a:tab pos="1143000" algn="l"/>
              </a:tabLst>
            </a:pPr>
            <a:endParaRPr lang="en-US" sz="3000"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2834112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73741" y="825499"/>
            <a:ext cx="11286565" cy="5880101"/>
          </a:xfrm>
        </p:spPr>
        <p:txBody>
          <a:bodyPr>
            <a:noAutofit/>
          </a:bodyPr>
          <a:lstStyle/>
          <a:p>
            <a:pPr marL="514350" indent="-514350">
              <a:lnSpc>
                <a:spcPct val="100000"/>
              </a:lnSpc>
              <a:spcBef>
                <a:spcPts val="0"/>
              </a:spcBef>
              <a:spcAft>
                <a:spcPts val="600"/>
              </a:spcAft>
              <a:buAutoNum type="alphaLcPeriod" startAt="4"/>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Words of King Lemuel (31:1–9)</a:t>
            </a:r>
            <a:endParaRPr lang="en-US" sz="3000" b="1" dirty="0">
              <a:solidFill>
                <a:srgbClr val="FFFFCC"/>
              </a:solidFill>
              <a:latin typeface="+mn-lt"/>
              <a:ea typeface="Calibri" panose="020F0502020204030204" pitchFamily="34" charset="0"/>
              <a:cs typeface="Arial" panose="020B0604020202020204" pitchFamily="34" charset="0"/>
            </a:endParaRPr>
          </a:p>
          <a:p>
            <a:pPr marL="538163" indent="0">
              <a:lnSpc>
                <a:spcPct val="100000"/>
              </a:lnSpc>
              <a:spcBef>
                <a:spcPts val="0"/>
              </a:spcBef>
              <a:spcAft>
                <a:spcPts val="600"/>
              </a:spcAft>
              <a:buNone/>
              <a:tabLst>
                <a:tab pos="228600" algn="l"/>
                <a:tab pos="268288" algn="l"/>
                <a:tab pos="914400" algn="l"/>
                <a:tab pos="1143000" algn="l"/>
                <a:tab pos="14351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is another illustration of extra-Israelite wisdom. As in 30:1–9, the identities of the individuals are unknown.</a:t>
            </a:r>
          </a:p>
          <a:p>
            <a:pPr marL="538163" indent="0">
              <a:lnSpc>
                <a:spcPct val="100000"/>
              </a:lnSpc>
              <a:spcBef>
                <a:spcPts val="0"/>
              </a:spcBef>
              <a:spcAft>
                <a:spcPts val="600"/>
              </a:spcAft>
              <a:buNone/>
              <a:tabLst>
                <a:tab pos="228600" algn="l"/>
                <a:tab pos="268288" algn="l"/>
                <a:tab pos="914400" algn="l"/>
                <a:tab pos="1143000" algn="l"/>
                <a:tab pos="14351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e.	An Alphabet of Wifely Excellence (31:10–31)</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book of Proverbs, which has for the most part been addressed to “My son,” concludes with a word for “my son” concerning “my daughter.”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text may have served as a kind of homemaker’s catechism taught by mothers to their daughters in preparation for adulthood and marriage. </a:t>
            </a:r>
            <a:endParaRPr lang="en-US" sz="3000" b="1" dirty="0">
              <a:solidFill>
                <a:srgbClr val="FFFFCC"/>
              </a:solidFill>
              <a:effectLst/>
              <a:latin typeface="+mn-lt"/>
              <a:ea typeface="MS Gothic" panose="020B0609070205080204" pitchFamily="49" charset="-128"/>
            </a:endParaRPr>
          </a:p>
        </p:txBody>
      </p:sp>
    </p:spTree>
    <p:extLst>
      <p:ext uri="{BB962C8B-B14F-4D97-AF65-F5344CB8AC3E}">
        <p14:creationId xmlns:p14="http://schemas.microsoft.com/office/powerpoint/2010/main" val="309897857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815788" y="1041400"/>
            <a:ext cx="11044518" cy="566420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While the acrostic nature of the poem results in considerable disorganization, the emphasis throughout is on the benefits a wife brings to her husband, her children, and the community, by her industry, resourcefulness, and reliability.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the standard Ben Asher arrangement of the Hebrew canon the book of Ruth follows immediately after Proverbs, suggesting those responsible for the order viewed Ruth as an illustration of the model presented here.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Like this woman, Ruth a Moabite, is called “a noble woman” (compare Prov 31:10 and Ruth 3:10–11).</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2837152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FED71-EC64-6A8A-FC18-0223B9ECBB18}"/>
              </a:ext>
            </a:extLst>
          </p:cNvPr>
          <p:cNvSpPr>
            <a:spLocks noGrp="1"/>
          </p:cNvSpPr>
          <p:nvPr>
            <p:ph type="title"/>
          </p:nvPr>
        </p:nvSpPr>
        <p:spPr/>
        <p:txBody>
          <a:bodyPr>
            <a:normAutofit/>
          </a:bodyPr>
          <a:lstStyle/>
          <a:p>
            <a:endParaRPr lang="en-US" sz="3000">
              <a:latin typeface="+mn-lt"/>
            </a:endParaRPr>
          </a:p>
        </p:txBody>
      </p:sp>
      <p:sp>
        <p:nvSpPr>
          <p:cNvPr id="3" name="Content Placeholder 2">
            <a:extLst>
              <a:ext uri="{FF2B5EF4-FFF2-40B4-BE49-F238E27FC236}">
                <a16:creationId xmlns:a16="http://schemas.microsoft.com/office/drawing/2014/main" id="{72D01F42-E83E-D813-7DDF-7FB4B30753ED}"/>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50190415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85979" y="1682259"/>
            <a:ext cx="10013576" cy="3905043"/>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41</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Responding Personally</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to the Grace and Glory of God </a:t>
            </a:r>
          </a:p>
          <a:p>
            <a:pPr algn="ctr">
              <a:lnSpc>
                <a:spcPct val="107000"/>
              </a:lnSpc>
              <a:spcAft>
                <a:spcPts val="800"/>
              </a:spcAft>
              <a:tabLst>
                <a:tab pos="228600" algn="l"/>
                <a:tab pos="457200" algn="l"/>
                <a:tab pos="685800" algn="l"/>
                <a:tab pos="914400" algn="l"/>
                <a:tab pos="1143000" algn="l"/>
              </a:tabLst>
            </a:pPr>
            <a:r>
              <a:rPr lang="en-US" sz="40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with Godly “Fear” and Righteous Living</a:t>
            </a:r>
            <a:endParaRPr lang="en-US" sz="40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algn="ctr">
              <a:lnSpc>
                <a:spcPct val="107000"/>
              </a:lnSpc>
              <a:spcAft>
                <a:spcPts val="600"/>
              </a:spcAft>
              <a:tabLst>
                <a:tab pos="228600" algn="l"/>
                <a:tab pos="457200" algn="l"/>
                <a:tab pos="685800" algn="l"/>
                <a:tab pos="914400" algn="l"/>
                <a:tab pos="1143000" algn="l"/>
              </a:tabLst>
            </a:pPr>
            <a:r>
              <a:rPr lang="en-US" sz="40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(The Song of Songs)</a:t>
            </a:r>
            <a:endParaRPr lang="en-US" sz="40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5553847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63237-C345-7815-70AB-54C81E314318}"/>
              </a:ext>
            </a:extLst>
          </p:cNvPr>
          <p:cNvSpPr>
            <a:spLocks noGrp="1"/>
          </p:cNvSpPr>
          <p:nvPr>
            <p:ph type="title"/>
          </p:nvPr>
        </p:nvSpPr>
        <p:spPr>
          <a:xfrm>
            <a:off x="838200" y="750608"/>
            <a:ext cx="10515600" cy="782357"/>
          </a:xfrm>
        </p:spPr>
        <p:txBody>
          <a:bodyPr>
            <a:normAutofit/>
          </a:bodyPr>
          <a:lstStyle/>
          <a:p>
            <a:pPr algn="ctr"/>
            <a:r>
              <a:rPr lang="en-US" sz="3000" b="1" dirty="0">
                <a:solidFill>
                  <a:srgbClr val="FFFFCC"/>
                </a:solidFill>
                <a:latin typeface="+mn-lt"/>
              </a:rPr>
              <a:t>The Song of Songs</a:t>
            </a:r>
          </a:p>
        </p:txBody>
      </p:sp>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654424" y="1532965"/>
            <a:ext cx="10901082" cy="5208494"/>
          </a:xfrm>
        </p:spPr>
        <p:txBody>
          <a:bodyPr>
            <a:normAutofit/>
          </a:bodyPr>
          <a:lstStyle/>
          <a:p>
            <a:pPr marL="0" indent="0">
              <a:lnSpc>
                <a:spcPct val="110000"/>
              </a:lnSpc>
              <a:spcBef>
                <a:spcPts val="0"/>
              </a:spcBef>
              <a:spcAft>
                <a:spcPts val="600"/>
              </a:spcAft>
              <a:buNone/>
            </a:pPr>
            <a:r>
              <a:rPr lang="en-US" sz="3000" b="1" dirty="0">
                <a:solidFill>
                  <a:srgbClr val="FFFFCC"/>
                </a:solidFill>
                <a:effectLst/>
                <a:latin typeface="+mn-lt"/>
                <a:ea typeface="MS Gothic" panose="020B0609070205080204" pitchFamily="49" charset="-128"/>
                <a:cs typeface="Calibri" panose="020F0502020204030204" pitchFamily="34" charset="0"/>
              </a:rPr>
              <a:t>The book of Proverbs is separated from the Song of Songs by Ecclesiastes. However, we will consider the Song first: like the book of Proverbs, this Song for the most part expresses normative Israelite perspectives, specifically on love. Indeed, one may interpret the Song as a celebration of the joy of love as it is encouraged in Prov 5:15–23, and the mystery of love as announced in Prov 30:18–19.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988054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654424" y="723900"/>
            <a:ext cx="10901082" cy="6017559"/>
          </a:xfrm>
        </p:spPr>
        <p:txBody>
          <a:bodyPr>
            <a:normAutofit/>
          </a:bodyPr>
          <a:lstStyle/>
          <a:p>
            <a:pPr marL="0" indent="0">
              <a:lnSpc>
                <a:spcPct val="110000"/>
              </a:lnSpc>
              <a:spcBef>
                <a:spcPts val="0"/>
              </a:spcBef>
              <a:spcAft>
                <a:spcPts val="600"/>
              </a:spcAft>
              <a:buNone/>
            </a:pPr>
            <a:r>
              <a:rPr lang="en-US" sz="3000" b="1" dirty="0">
                <a:solidFill>
                  <a:srgbClr val="FFFFCC"/>
                </a:solidFill>
                <a:effectLst/>
                <a:latin typeface="+mn-lt"/>
                <a:ea typeface="MS Gothic" panose="020B0609070205080204" pitchFamily="49" charset="-128"/>
                <a:cs typeface="Calibri" panose="020F0502020204030204" pitchFamily="34" charset="0"/>
              </a:rPr>
              <a:t>Second, Ecclesiastes belongs with Job more than Proverbs, since it raises questions about the order in the universe and the truthfulness of the saying: “The fear of YHWH is the first principle of wisdom.”</a:t>
            </a:r>
          </a:p>
          <a:p>
            <a:pPr marL="0" indent="0">
              <a:lnSpc>
                <a:spcPct val="110000"/>
              </a:lnSpc>
              <a:spcBef>
                <a:spcPts val="0"/>
              </a:spcBef>
              <a:spcAft>
                <a:spcPts val="600"/>
              </a:spcAft>
              <a:buNone/>
              <a:tabLst>
                <a:tab pos="228600" algn="l"/>
                <a:tab pos="358775"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1.	The Name of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3587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Hebrew title, </a:t>
            </a:r>
            <a:r>
              <a:rPr lang="en-US" sz="3000" b="1" i="1" dirty="0" err="1">
                <a:solidFill>
                  <a:srgbClr val="FFFFCC"/>
                </a:solidFill>
                <a:effectLst/>
                <a:latin typeface="+mn-lt"/>
                <a:ea typeface="MS Gothic" panose="020B0609070205080204" pitchFamily="49" charset="-128"/>
                <a:cs typeface="Calibri" panose="020F0502020204030204" pitchFamily="34" charset="0"/>
              </a:rPr>
              <a:t>šîr</a:t>
            </a:r>
            <a:r>
              <a:rPr lang="en-US" sz="3000" b="1" i="1" dirty="0">
                <a:solidFill>
                  <a:srgbClr val="FFFFCC"/>
                </a:solidFill>
                <a:effectLst/>
                <a:latin typeface="+mn-lt"/>
                <a:ea typeface="MS Gothic" panose="020B0609070205080204" pitchFamily="49" charset="-128"/>
                <a:cs typeface="Calibri" panose="020F0502020204030204" pitchFamily="34" charset="0"/>
              </a:rPr>
              <a:t> </a:t>
            </a:r>
            <a:r>
              <a:rPr lang="en-US" sz="3000" b="1" i="1" dirty="0" err="1">
                <a:solidFill>
                  <a:srgbClr val="FFFFCC"/>
                </a:solidFill>
                <a:effectLst/>
                <a:latin typeface="+mn-lt"/>
                <a:ea typeface="MS Gothic" panose="020B0609070205080204" pitchFamily="49" charset="-128"/>
                <a:cs typeface="Calibri" panose="020F0502020204030204" pitchFamily="34" charset="0"/>
              </a:rPr>
              <a:t>haššîrîm</a:t>
            </a:r>
            <a:r>
              <a:rPr lang="en-US" sz="3000" b="1" dirty="0">
                <a:solidFill>
                  <a:srgbClr val="FFFFCC"/>
                </a:solidFill>
                <a:effectLst/>
                <a:latin typeface="+mn-lt"/>
                <a:ea typeface="MS Gothic" panose="020B0609070205080204" pitchFamily="49" charset="-128"/>
                <a:cs typeface="Calibri" panose="020F0502020204030204" pitchFamily="34" charset="0"/>
              </a:rPr>
              <a:t>, translates literally, “The song of songs.” Like “holy of holies,” and “king of kings,” in Hebrew the construction expresses the superlative degree, hence “the greatest song.” English “Song of Solomon” represents a telescoping of v. 1, “The song of songs that belongs to Solomon.”</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6340442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806824" y="654424"/>
            <a:ext cx="10748682" cy="6087035"/>
          </a:xfrm>
        </p:spPr>
        <p:txBody>
          <a:bodyPr>
            <a:normAutofit/>
          </a:bodyPr>
          <a:lstStyle/>
          <a:p>
            <a:pPr marL="0" indent="0">
              <a:lnSpc>
                <a:spcPct val="100000"/>
              </a:lnSpc>
              <a:spcBef>
                <a:spcPts val="0"/>
              </a:spcBef>
              <a:spcAft>
                <a:spcPts val="600"/>
              </a:spcAft>
              <a:buNone/>
            </a:pPr>
            <a:r>
              <a:rPr lang="en-US" sz="3000" b="1" dirty="0">
                <a:solidFill>
                  <a:srgbClr val="FFFFCC"/>
                </a:solidFill>
                <a:effectLst/>
                <a:latin typeface="+mn-lt"/>
                <a:ea typeface="MS Gothic" panose="020B0609070205080204" pitchFamily="49" charset="-128"/>
                <a:cs typeface="Calibri" panose="020F0502020204030204" pitchFamily="34" charset="0"/>
              </a:rPr>
              <a:t>The connection with Solomon probably derives from the tradition of this king as a great lover. </a:t>
            </a:r>
          </a:p>
          <a:p>
            <a:pPr marL="0" indent="0">
              <a:lnSpc>
                <a:spcPct val="100000"/>
              </a:lnSpc>
              <a:spcBef>
                <a:spcPts val="0"/>
              </a:spcBef>
              <a:spcAft>
                <a:spcPts val="600"/>
              </a:spcAft>
              <a:buNone/>
            </a:pPr>
            <a:r>
              <a:rPr lang="en-US" sz="3000" b="1" dirty="0">
                <a:solidFill>
                  <a:srgbClr val="FFFFCC"/>
                </a:solidFill>
                <a:effectLst/>
                <a:latin typeface="+mn-lt"/>
                <a:ea typeface="MS Gothic" panose="020B0609070205080204" pitchFamily="49" charset="-128"/>
                <a:cs typeface="Calibri" panose="020F0502020204030204" pitchFamily="34" charset="0"/>
              </a:rPr>
              <a:t>While it has been traditional to view Solomon as the author of this book, the opening title may also be interpreted to mean this is a song about Solomon. </a:t>
            </a:r>
          </a:p>
          <a:p>
            <a:pPr marL="0" indent="0">
              <a:lnSpc>
                <a:spcPct val="100000"/>
              </a:lnSpc>
              <a:spcBef>
                <a:spcPts val="0"/>
              </a:spcBef>
              <a:spcAft>
                <a:spcPts val="600"/>
              </a:spcAft>
              <a:buNone/>
            </a:pPr>
            <a:r>
              <a:rPr lang="en-US" sz="3000" b="1" dirty="0">
                <a:solidFill>
                  <a:srgbClr val="FFFFCC"/>
                </a:solidFill>
                <a:effectLst/>
                <a:latin typeface="+mn-lt"/>
                <a:ea typeface="MS Gothic" panose="020B0609070205080204" pitchFamily="49" charset="-128"/>
                <a:cs typeface="Calibri" panose="020F0502020204030204" pitchFamily="34" charset="0"/>
              </a:rPr>
              <a:t>The </a:t>
            </a:r>
            <a:r>
              <a:rPr lang="en-US" sz="3000" b="1" i="1" dirty="0" err="1">
                <a:solidFill>
                  <a:srgbClr val="FFFFCC"/>
                </a:solidFill>
                <a:effectLst/>
                <a:latin typeface="+mn-lt"/>
                <a:ea typeface="MS Gothic" panose="020B0609070205080204" pitchFamily="49" charset="-128"/>
                <a:cs typeface="Calibri" panose="020F0502020204030204" pitchFamily="34" charset="0"/>
              </a:rPr>
              <a:t>lāmed</a:t>
            </a:r>
            <a:r>
              <a:rPr lang="en-US" sz="3000" b="1" i="1" dirty="0">
                <a:solidFill>
                  <a:srgbClr val="FFFFCC"/>
                </a:solidFill>
                <a:effectLst/>
                <a:latin typeface="+mn-lt"/>
                <a:ea typeface="MS Gothic" panose="020B0609070205080204" pitchFamily="49" charset="-128"/>
                <a:cs typeface="Calibri" panose="020F0502020204030204" pitchFamily="34" charset="0"/>
              </a:rPr>
              <a:t>̱</a:t>
            </a:r>
            <a:r>
              <a:rPr lang="en-US" sz="3000" b="1" dirty="0">
                <a:solidFill>
                  <a:srgbClr val="FFFFCC"/>
                </a:solidFill>
                <a:effectLst/>
                <a:latin typeface="+mn-lt"/>
                <a:ea typeface="MS Gothic" panose="020B0609070205080204" pitchFamily="49" charset="-128"/>
                <a:cs typeface="Calibri" panose="020F0502020204030204" pitchFamily="34" charset="0"/>
              </a:rPr>
              <a:t> in the title could point to authorship. However, like the psalm titles, it could also point to Solomon as the one to whom it is dedicated, or as the character whom it portrays as “the great lover” (Don Juan), the lustful king of Israel.</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5194065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618565" y="914400"/>
            <a:ext cx="10936941" cy="5827059"/>
          </a:xfrm>
        </p:spPr>
        <p:txBody>
          <a:bodyPr>
            <a:normAutofit/>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2.	Approaches to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Few First Testament texts have been interpreted as differently and occasioned as much debate as the Song of Songs.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a.	The Ritual Interpretation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0">
              <a:lnSpc>
                <a:spcPct val="110000"/>
              </a:lnSpc>
              <a:spcBef>
                <a:spcPts val="0"/>
              </a:spcBef>
              <a:spcAft>
                <a:spcPts val="600"/>
              </a:spcAft>
              <a:buNone/>
              <a:tabLst>
                <a:tab pos="457200" algn="l"/>
                <a:tab pos="685800" algn="l"/>
                <a:tab pos="896938"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Some interpret the book as a ritual text modeled after Sumerian poems celebrating the love between Inanna and </a:t>
            </a:r>
            <a:r>
              <a:rPr lang="en-US" sz="3000" b="1" dirty="0" err="1">
                <a:solidFill>
                  <a:srgbClr val="FFFFCC"/>
                </a:solidFill>
                <a:effectLst/>
                <a:latin typeface="+mn-lt"/>
                <a:ea typeface="MS Gothic" panose="020B0609070205080204" pitchFamily="49" charset="-128"/>
                <a:cs typeface="Calibri" panose="020F0502020204030204" pitchFamily="34" charset="0"/>
              </a:rPr>
              <a:t>Dumuzi</a:t>
            </a:r>
            <a:r>
              <a:rPr lang="en-US" sz="3000" b="1" dirty="0">
                <a:solidFill>
                  <a:srgbClr val="FFFFCC"/>
                </a:solidFill>
                <a:effectLst/>
                <a:latin typeface="+mn-lt"/>
                <a:ea typeface="MS Gothic" panose="020B0609070205080204" pitchFamily="49" charset="-128"/>
                <a:cs typeface="Calibri" panose="020F0502020204030204" pitchFamily="34" charset="0"/>
              </a:rPr>
              <a:t>. But there is no hint in the Song that we should interpret it mythologically. </a:t>
            </a:r>
          </a:p>
          <a:p>
            <a:pPr marL="896938" indent="0">
              <a:lnSpc>
                <a:spcPct val="110000"/>
              </a:lnSpc>
              <a:spcBef>
                <a:spcPts val="0"/>
              </a:spcBef>
              <a:spcAft>
                <a:spcPts val="600"/>
              </a:spcAft>
              <a:buNone/>
              <a:tabLst>
                <a:tab pos="457200" algn="l"/>
                <a:tab pos="685800" algn="l"/>
                <a:tab pos="896938"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any case, it would hardly have been canonized if this had been the case.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9329118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618565" y="654424"/>
            <a:ext cx="10936941" cy="6087035"/>
          </a:xfrm>
        </p:spPr>
        <p:txBody>
          <a:bodyPr>
            <a:normAutofit/>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2.	Approaches to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Few First Testament texts have been interpreted as differently and occasioned as much debate as the Song of Songs.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a.	The Ritual Interpretation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0">
              <a:lnSpc>
                <a:spcPct val="110000"/>
              </a:lnSpc>
              <a:spcBef>
                <a:spcPts val="0"/>
              </a:spcBef>
              <a:spcAft>
                <a:spcPts val="600"/>
              </a:spcAft>
              <a:buNone/>
              <a:tabLst>
                <a:tab pos="457200" algn="l"/>
                <a:tab pos="685800" algn="l"/>
                <a:tab pos="896938"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Some interpret the book as a ritual text modeled after Sumerian poems celebrating the love between Inanna and </a:t>
            </a:r>
            <a:r>
              <a:rPr lang="en-US" sz="3000" b="1" dirty="0" err="1">
                <a:solidFill>
                  <a:srgbClr val="FFFFCC"/>
                </a:solidFill>
                <a:effectLst/>
                <a:latin typeface="+mn-lt"/>
                <a:ea typeface="MS Gothic" panose="020B0609070205080204" pitchFamily="49" charset="-128"/>
                <a:cs typeface="Calibri" panose="020F0502020204030204" pitchFamily="34" charset="0"/>
              </a:rPr>
              <a:t>Dumuzi</a:t>
            </a:r>
            <a:r>
              <a:rPr lang="en-US" sz="3000" b="1" dirty="0">
                <a:solidFill>
                  <a:srgbClr val="FFFFCC"/>
                </a:solidFill>
                <a:effectLst/>
                <a:latin typeface="+mn-lt"/>
                <a:ea typeface="MS Gothic" panose="020B0609070205080204" pitchFamily="49" charset="-128"/>
                <a:cs typeface="Calibri" panose="020F0502020204030204" pitchFamily="34" charset="0"/>
              </a:rPr>
              <a:t>. But there is no hint in the Song that we should interpret it mythologically. </a:t>
            </a:r>
          </a:p>
          <a:p>
            <a:pPr marL="896938" indent="0">
              <a:lnSpc>
                <a:spcPct val="110000"/>
              </a:lnSpc>
              <a:spcBef>
                <a:spcPts val="0"/>
              </a:spcBef>
              <a:spcAft>
                <a:spcPts val="600"/>
              </a:spcAft>
              <a:buNone/>
              <a:tabLst>
                <a:tab pos="457200" algn="l"/>
                <a:tab pos="685800" algn="l"/>
                <a:tab pos="896938"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any case, it would hardly have been canonized if this had been the case. Allegorical Interpretation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5733853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618565" y="654424"/>
            <a:ext cx="10936941" cy="608703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	The Allegorical Interpretation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We do not know for certain how the book was interpreted when it was first composed, but long before the coming of Christ the rabbis were interpreting the book as an allegorical portrayal of the love between God and Israel (2 Esdras 5:24ff. and 7:26).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This is especially the case in </a:t>
            </a:r>
            <a:r>
              <a:rPr lang="en-US" sz="3000" b="1" dirty="0">
                <a:solidFill>
                  <a:srgbClr val="FFFFCC"/>
                </a:solidFill>
                <a:effectLst/>
                <a:latin typeface="+mn-lt"/>
                <a:ea typeface="MS Gothic" panose="020B0609070205080204" pitchFamily="49" charset="-128"/>
                <a:cs typeface="Calibri" panose="020F0502020204030204" pitchFamily="34" charset="0"/>
              </a:rPr>
              <a:t>the Talmudic text, </a:t>
            </a:r>
            <a:r>
              <a:rPr lang="en-US" sz="3000" b="1" i="1" dirty="0">
                <a:solidFill>
                  <a:srgbClr val="FFFFCC"/>
                </a:solidFill>
                <a:effectLst/>
                <a:latin typeface="+mn-lt"/>
                <a:ea typeface="MS Gothic" panose="020B0609070205080204" pitchFamily="49" charset="-128"/>
                <a:cs typeface="Calibri" panose="020F0502020204030204" pitchFamily="34" charset="0"/>
              </a:rPr>
              <a:t>Sanhedrin</a:t>
            </a:r>
            <a:r>
              <a:rPr lang="en-US" sz="3000" b="1" dirty="0">
                <a:solidFill>
                  <a:srgbClr val="FFFFCC"/>
                </a:solidFill>
                <a:effectLst/>
                <a:latin typeface="+mn-lt"/>
                <a:ea typeface="MS Gothic" panose="020B0609070205080204" pitchFamily="49" charset="-128"/>
                <a:cs typeface="Calibri" panose="020F0502020204030204" pitchFamily="34" charset="0"/>
              </a:rPr>
              <a:t> 101a, which notes, “Whoever recites a verse of the Song of Songs and treats it as a (secular) air, and whoever recites a verse at a banqueting table unseasonably brings evil upon the world.”</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8700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838199" y="690282"/>
            <a:ext cx="11022107" cy="5997388"/>
          </a:xfrm>
        </p:spPr>
        <p:txBody>
          <a:bodyPr>
            <a:norm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3.	The Basic Elements of Hebrew Poetry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basic unit of Hebrew poetry is the line. Verses are made up of lines in varying combinations: monadic verse (1 line), </a:t>
            </a:r>
            <a:r>
              <a:rPr lang="en-US" sz="3000" b="1" dirty="0" err="1">
                <a:solidFill>
                  <a:srgbClr val="FFFFCC"/>
                </a:solidFill>
                <a:effectLst/>
                <a:latin typeface="+mn-lt"/>
                <a:ea typeface="MS Gothic" panose="020B0609070205080204" pitchFamily="49" charset="-128"/>
                <a:cs typeface="Calibri" panose="020F0502020204030204" pitchFamily="34" charset="0"/>
              </a:rPr>
              <a:t>diadic</a:t>
            </a:r>
            <a:r>
              <a:rPr lang="en-US" sz="3000" b="1" dirty="0">
                <a:solidFill>
                  <a:srgbClr val="FFFFCC"/>
                </a:solidFill>
                <a:effectLst/>
                <a:latin typeface="+mn-lt"/>
                <a:ea typeface="MS Gothic" panose="020B0609070205080204" pitchFamily="49" charset="-128"/>
                <a:cs typeface="Calibri" panose="020F0502020204030204" pitchFamily="34" charset="0"/>
              </a:rPr>
              <a:t> verse (2 lines), triadic verse (3 lines), quadratic verse (4 lines), etc. Poets may switch within a poem from one pattern to another, for the sake of interest, to highlight an element, to create an envelope around a core, etc. An example of a </a:t>
            </a:r>
            <a:r>
              <a:rPr lang="en-US" sz="3000" b="1" dirty="0" err="1">
                <a:solidFill>
                  <a:srgbClr val="FFFFCC"/>
                </a:solidFill>
                <a:effectLst/>
                <a:latin typeface="+mn-lt"/>
                <a:ea typeface="MS Gothic" panose="020B0609070205080204" pitchFamily="49" charset="-128"/>
                <a:cs typeface="Calibri" panose="020F0502020204030204" pitchFamily="34" charset="0"/>
              </a:rPr>
              <a:t>diadic</a:t>
            </a:r>
            <a:r>
              <a:rPr lang="en-US" sz="3000" b="1" dirty="0">
                <a:solidFill>
                  <a:srgbClr val="FFFFCC"/>
                </a:solidFill>
                <a:effectLst/>
                <a:latin typeface="+mn-lt"/>
                <a:ea typeface="MS Gothic" panose="020B0609070205080204" pitchFamily="49" charset="-128"/>
                <a:cs typeface="Calibri" panose="020F0502020204030204" pitchFamily="34" charset="0"/>
              </a:rPr>
              <a:t> verse is the following:</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“Where there is no guidance the people fall;</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But in the abundance of counselors there is victory.”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449263">
              <a:lnSpc>
                <a:spcPct val="107000"/>
              </a:lnSpc>
              <a:spcAft>
                <a:spcPts val="600"/>
              </a:spcAft>
              <a:buNone/>
              <a:tabLst>
                <a:tab pos="228600" algn="l"/>
                <a:tab pos="685800" algn="l"/>
                <a:tab pos="896938" algn="l"/>
                <a:tab pos="914400" algn="l"/>
                <a:tab pos="1143000" algn="l"/>
              </a:tabLst>
            </a:pPr>
            <a:endParaRPr lang="en-US" sz="3000"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8844760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618565" y="1041400"/>
            <a:ext cx="10936941" cy="5700059"/>
          </a:xfrm>
        </p:spPr>
        <p:txBody>
          <a:bodyPr>
            <a:noAutofit/>
          </a:bodyPr>
          <a:lstStyle/>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allegorical interpretation is fully developed in the Aramaic Targum and has predominated in Christian interpretation until recent times.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Origin interpreted Solomon’s marriage as a lesson on Christ and the church. Luther saw in the song an allegory of the relationship between Jesus and the soul.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interpretation still prevails among mystical and pietistic evangelicals.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C. I. Scofield wrote:</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1699916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618565" y="654424"/>
            <a:ext cx="10936941" cy="6087035"/>
          </a:xfrm>
        </p:spPr>
        <p:txBody>
          <a:bodyPr>
            <a:noAutofit/>
          </a:bodyPr>
          <a:lstStyle/>
          <a:p>
            <a:pPr marL="4572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Primarily, the book is the expression of pure marital love as ordained of God in creation, and the vindication of that love against both asceticism and lust—the two profanations of the holiness of marriage. The secondary and larger interpretation is of Christ, the Son and his heavenly bride, the Church (2 Cor. 11:1–4).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pPr>
            <a:r>
              <a:rPr lang="en-US" sz="3000" b="1" dirty="0">
                <a:solidFill>
                  <a:srgbClr val="FFFFCC"/>
                </a:solidFill>
                <a:effectLst/>
                <a:latin typeface="+mn-lt"/>
                <a:ea typeface="MS Gothic" panose="020B0609070205080204" pitchFamily="49" charset="-128"/>
              </a:rPr>
              <a:t>The major weakness of the allegorical interpretation is its subjectivity. The Song contains no internal hints that this is how the composer intended readers to interpret it</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0916733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340658" y="1041400"/>
            <a:ext cx="11349317" cy="57000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c.	</a:t>
            </a:r>
            <a:r>
              <a:rPr lang="en-US" b="1" dirty="0">
                <a:solidFill>
                  <a:srgbClr val="FFFFCC"/>
                </a:solidFill>
                <a:effectLst/>
                <a:latin typeface="+mn-lt"/>
                <a:ea typeface="MS Gothic" panose="020B0609070205080204" pitchFamily="49" charset="-128"/>
                <a:cs typeface="Calibri" panose="020F0502020204030204" pitchFamily="34" charset="0"/>
              </a:rPr>
              <a:t>A Collection of Secular Love Songs</a:t>
            </a:r>
            <a:endParaRPr lang="en-US"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pPr>
            <a:r>
              <a:rPr lang="en-US" b="1" dirty="0">
                <a:solidFill>
                  <a:srgbClr val="FFFFCC"/>
                </a:solidFill>
                <a:effectLst/>
                <a:latin typeface="+mn-lt"/>
                <a:ea typeface="MS Gothic" panose="020B0609070205080204" pitchFamily="49" charset="-128"/>
              </a:rPr>
              <a:t>While some have interpreted the book as a collection wedding party songs sung in honor of the bride and groom at their wedding (like Syrian </a:t>
            </a:r>
            <a:r>
              <a:rPr lang="en-US" b="1" i="1" dirty="0" err="1">
                <a:solidFill>
                  <a:srgbClr val="FFFFCC"/>
                </a:solidFill>
                <a:effectLst/>
                <a:latin typeface="+mn-lt"/>
                <a:ea typeface="MS Gothic" panose="020B0609070205080204" pitchFamily="49" charset="-128"/>
              </a:rPr>
              <a:t>waṣf</a:t>
            </a:r>
            <a:r>
              <a:rPr lang="en-US" b="1" dirty="0" err="1">
                <a:solidFill>
                  <a:srgbClr val="FFFFCC"/>
                </a:solidFill>
                <a:effectLst/>
                <a:latin typeface="+mn-lt"/>
                <a:ea typeface="MS Gothic" panose="020B0609070205080204" pitchFamily="49" charset="-128"/>
              </a:rPr>
              <a:t>s</a:t>
            </a:r>
            <a:r>
              <a:rPr lang="en-US" b="1" dirty="0">
                <a:solidFill>
                  <a:srgbClr val="FFFFCC"/>
                </a:solidFill>
                <a:effectLst/>
                <a:latin typeface="+mn-lt"/>
                <a:ea typeface="MS Gothic" panose="020B0609070205080204" pitchFamily="49" charset="-128"/>
              </a:rPr>
              <a:t>), recent interpreters have been less certain about its actual connection with a wedding. </a:t>
            </a:r>
          </a:p>
          <a:p>
            <a:pPr marL="447675" indent="0">
              <a:lnSpc>
                <a:spcPct val="100000"/>
              </a:lnSpc>
              <a:spcBef>
                <a:spcPts val="0"/>
              </a:spcBef>
              <a:spcAft>
                <a:spcPts val="600"/>
              </a:spcAft>
              <a:buNone/>
            </a:pPr>
            <a:r>
              <a:rPr lang="en-US" b="1" dirty="0">
                <a:solidFill>
                  <a:srgbClr val="FFFFCC"/>
                </a:solidFill>
                <a:effectLst/>
                <a:latin typeface="+mn-lt"/>
                <a:ea typeface="MS Gothic" panose="020B0609070205080204" pitchFamily="49" charset="-128"/>
              </a:rPr>
              <a:t>Some see it as a collection of 30+ love songs of varying types (tease, admiration song, boast, song of yearning, dream experience, etc.), which should not necessarily be interpreted as linked to tell a story or develop a plot. </a:t>
            </a:r>
          </a:p>
          <a:p>
            <a:pPr marL="447675" indent="0">
              <a:lnSpc>
                <a:spcPct val="100000"/>
              </a:lnSpc>
              <a:spcBef>
                <a:spcPts val="0"/>
              </a:spcBef>
              <a:spcAft>
                <a:spcPts val="600"/>
              </a:spcAft>
              <a:buNone/>
            </a:pPr>
            <a:r>
              <a:rPr lang="en-US" b="1" dirty="0">
                <a:solidFill>
                  <a:srgbClr val="FFFFCC"/>
                </a:solidFill>
                <a:effectLst/>
                <a:latin typeface="+mn-lt"/>
                <a:ea typeface="MS Gothic" panose="020B0609070205080204" pitchFamily="49" charset="-128"/>
              </a:rPr>
              <a:t>Others read the book as a unified love poem, but it was composed for entertainment and intended to be sung at festivals. Accordingly, the key to its canonization was its early association with religious festivals.</a:t>
            </a:r>
            <a:endParaRPr lang="en-US"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0106389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1054099"/>
            <a:ext cx="11259670" cy="5687361"/>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d.	A Dramatic Interpretation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pPr>
            <a:r>
              <a:rPr lang="en-US" sz="3000" b="1" dirty="0">
                <a:solidFill>
                  <a:srgbClr val="FFFFCC"/>
                </a:solidFill>
                <a:effectLst/>
                <a:latin typeface="+mn-lt"/>
                <a:ea typeface="MS Gothic" panose="020B0609070205080204" pitchFamily="49" charset="-128"/>
              </a:rPr>
              <a:t>In their present literary context the love poems have been combined and modified so as to tell a story and to develop a plot. </a:t>
            </a:r>
          </a:p>
          <a:p>
            <a:pPr marL="447675" indent="0">
              <a:lnSpc>
                <a:spcPct val="100000"/>
              </a:lnSpc>
              <a:spcBef>
                <a:spcPts val="0"/>
              </a:spcBef>
              <a:spcAft>
                <a:spcPts val="600"/>
              </a:spcAft>
              <a:buNone/>
            </a:pPr>
            <a:r>
              <a:rPr lang="en-US" sz="3000" b="1" dirty="0">
                <a:solidFill>
                  <a:srgbClr val="FFFFCC"/>
                </a:solidFill>
                <a:effectLst/>
                <a:latin typeface="+mn-lt"/>
                <a:ea typeface="MS Gothic" panose="020B0609070205080204" pitchFamily="49" charset="-128"/>
              </a:rPr>
              <a:t>Indeed the book may be read as a drama in which the words of the characters invite the reader to reflect on the nature of love. </a:t>
            </a:r>
          </a:p>
          <a:p>
            <a:pPr marL="447675" indent="0">
              <a:lnSpc>
                <a:spcPct val="100000"/>
              </a:lnSpc>
              <a:spcBef>
                <a:spcPts val="0"/>
              </a:spcBef>
              <a:spcAft>
                <a:spcPts val="600"/>
              </a:spcAft>
              <a:buNone/>
            </a:pPr>
            <a:r>
              <a:rPr lang="en-US" sz="3000" b="1" dirty="0">
                <a:solidFill>
                  <a:srgbClr val="FFFFCC"/>
                </a:solidFill>
                <a:effectLst/>
                <a:latin typeface="+mn-lt"/>
                <a:ea typeface="MS Gothic" panose="020B0609070205080204" pitchFamily="49" charset="-128"/>
              </a:rPr>
              <a:t>The dramatic interpretation takes several forms. F. </a:t>
            </a:r>
            <a:r>
              <a:rPr lang="en-US" sz="3000" b="1" dirty="0" err="1">
                <a:solidFill>
                  <a:srgbClr val="FFFFCC"/>
                </a:solidFill>
                <a:effectLst/>
                <a:latin typeface="+mn-lt"/>
                <a:ea typeface="MS Gothic" panose="020B0609070205080204" pitchFamily="49" charset="-128"/>
              </a:rPr>
              <a:t>Delitzsch</a:t>
            </a:r>
            <a:r>
              <a:rPr lang="en-US" sz="3000" b="1" dirty="0">
                <a:solidFill>
                  <a:srgbClr val="FFFFCC"/>
                </a:solidFill>
                <a:effectLst/>
                <a:latin typeface="+mn-lt"/>
                <a:ea typeface="MS Gothic" panose="020B0609070205080204" pitchFamily="49" charset="-128"/>
              </a:rPr>
              <a:t> saw in the Song a drama between Solomon and a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shepherdess. Falling in love with her, the king takes her from her homeland and marries her on Zion. In the process his love is lifted from mere physical attraction to pure love.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4160507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914400"/>
            <a:ext cx="11089340" cy="5827061"/>
          </a:xfrm>
        </p:spPr>
        <p:txBody>
          <a:bodyPr>
            <a:noAutofit/>
          </a:bodyPr>
          <a:lstStyle/>
          <a:p>
            <a:pPr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However, this portrayal of Solomon is unlikely for several reasons:</a:t>
            </a:r>
            <a:endParaRPr lang="en-US" sz="3000" b="1" dirty="0">
              <a:solidFill>
                <a:srgbClr val="FFFFCC"/>
              </a:solidFill>
              <a:latin typeface="+mn-lt"/>
              <a:ea typeface="Calibri" panose="020F0502020204030204" pitchFamily="34" charset="0"/>
              <a:cs typeface="Arial" panose="020B0604020202020204" pitchFamily="34" charset="0"/>
            </a:endParaRPr>
          </a:p>
          <a:p>
            <a:pPr marL="806450" indent="-577850">
              <a:lnSpc>
                <a:spcPct val="107000"/>
              </a:lnSpc>
              <a:spcAft>
                <a:spcPts val="600"/>
              </a:spcAft>
              <a:buAutoNum type="arabicParenBoth"/>
              <a:tabLst>
                <a:tab pos="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portrayal of Solomon as a rustic shepherd is quite incongruous. The truth is he was not a shepherd; he grew up in the royal court.</a:t>
            </a:r>
            <a:endParaRPr lang="en-US" sz="3000" b="1" dirty="0">
              <a:solidFill>
                <a:srgbClr val="FFFFCC"/>
              </a:solidFill>
              <a:latin typeface="+mn-lt"/>
              <a:ea typeface="Calibri" panose="020F0502020204030204" pitchFamily="34" charset="0"/>
              <a:cs typeface="Arial" panose="020B0604020202020204" pitchFamily="34" charset="0"/>
            </a:endParaRPr>
          </a:p>
          <a:p>
            <a:pPr marL="806450" indent="-577850">
              <a:lnSpc>
                <a:spcPct val="107000"/>
              </a:lnSpc>
              <a:spcAft>
                <a:spcPts val="600"/>
              </a:spcAft>
              <a:buAutoNum type="arabicParenBoth"/>
              <a:tabLst>
                <a:tab pos="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With the king as the groom, to have the closing scene take place in the village of the bride is culturally improbable.</a:t>
            </a:r>
          </a:p>
          <a:p>
            <a:pPr marL="806450" indent="-577850">
              <a:lnSpc>
                <a:spcPct val="107000"/>
              </a:lnSpc>
              <a:spcAft>
                <a:spcPts val="600"/>
              </a:spcAft>
              <a:buAutoNum type="arabicParenBoth"/>
              <a:tabLst>
                <a:tab pos="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If Solomon is the main male character the favorable comparison of the </a:t>
            </a:r>
            <a:r>
              <a:rPr lang="en-US" sz="3000" b="1" dirty="0" err="1">
                <a:solidFill>
                  <a:srgbClr val="FFFFCC"/>
                </a:solidFill>
                <a:effectLst/>
                <a:latin typeface="+mn-lt"/>
                <a:ea typeface="MS Gothic" panose="020B0609070205080204" pitchFamily="49" charset="-128"/>
                <a:cs typeface="Calibri" panose="020F0502020204030204" pitchFamily="34" charset="0"/>
              </a:rPr>
              <a:t>Shulammite</a:t>
            </a:r>
            <a:r>
              <a:rPr lang="en-US" sz="3000" b="1" dirty="0">
                <a:solidFill>
                  <a:srgbClr val="FFFFCC"/>
                </a:solidFill>
                <a:effectLst/>
                <a:latin typeface="+mn-lt"/>
                <a:ea typeface="MS Gothic" panose="020B0609070205080204" pitchFamily="49" charset="-128"/>
                <a:cs typeface="Calibri" panose="020F0502020204030204" pitchFamily="34" charset="0"/>
              </a:rPr>
              <a:t> to the royal harem in 6:8–9 is unlikely.</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9611123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1422400"/>
            <a:ext cx="11259670" cy="5319061"/>
          </a:xfrm>
        </p:spPr>
        <p:txBody>
          <a:bodyPr>
            <a:noAutofit/>
          </a:bodyPr>
          <a:lstStyle/>
          <a:p>
            <a:pPr marL="896938" indent="-668338">
              <a:lnSpc>
                <a:spcPct val="100000"/>
              </a:lnSpc>
              <a:spcBef>
                <a:spcPts val="0"/>
              </a:spcBef>
              <a:spcAft>
                <a:spcPts val="600"/>
              </a:spcAft>
              <a:buAutoNum type="arabicParenBoth" startAt="4"/>
              <a:tabLst>
                <a:tab pos="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Most problematic of all, in the light of the record of Solomon’s multiple wives and his vast harem as reported in 1 Kings, it is difficult to imagine him as a model of loyal single-minded love.</a:t>
            </a:r>
          </a:p>
          <a:p>
            <a:pPr indent="0">
              <a:lnSpc>
                <a:spcPct val="100000"/>
              </a:lnSpc>
              <a:spcBef>
                <a:spcPts val="0"/>
              </a:spcBef>
              <a:spcAft>
                <a:spcPts val="600"/>
              </a:spcAft>
              <a:buNone/>
              <a:tabLst>
                <a:tab pos="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It is preferable, therefore, to interpret the Song as a three-character drama involving Solomon, the </a:t>
            </a:r>
            <a:r>
              <a:rPr lang="en-US" sz="3000" b="1" dirty="0" err="1">
                <a:solidFill>
                  <a:srgbClr val="FFFFCC"/>
                </a:solidFill>
                <a:effectLst/>
                <a:latin typeface="+mn-lt"/>
                <a:ea typeface="MS Gothic" panose="020B0609070205080204" pitchFamily="49" charset="-128"/>
                <a:cs typeface="Calibri" panose="020F0502020204030204" pitchFamily="34" charset="0"/>
              </a:rPr>
              <a:t>Shulammite</a:t>
            </a:r>
            <a:r>
              <a:rPr lang="en-US" sz="3000" b="1" dirty="0">
                <a:solidFill>
                  <a:srgbClr val="FFFFCC"/>
                </a:solidFill>
                <a:effectLst/>
                <a:latin typeface="+mn-lt"/>
                <a:ea typeface="MS Gothic" panose="020B0609070205080204" pitchFamily="49" charset="-128"/>
                <a:cs typeface="Calibri" panose="020F0502020204030204" pitchFamily="34" charset="0"/>
              </a:rPr>
              <a:t>, and a shepherd lover. It portrays the triumph of genuine love over top-down royal lust. </a:t>
            </a:r>
          </a:p>
          <a:p>
            <a:pPr indent="0">
              <a:lnSpc>
                <a:spcPct val="100000"/>
              </a:lnSpc>
              <a:spcBef>
                <a:spcPts val="0"/>
              </a:spcBef>
              <a:spcAft>
                <a:spcPts val="600"/>
              </a:spcAft>
              <a:buNone/>
              <a:tabLst>
                <a:tab pos="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dramatist has portrayed Solomon as an exploitative king who captures the maiden for his own harem and then attempts to win her affections through artificial means (2:7; 3:5; 8:4).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9066540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927100"/>
            <a:ext cx="11259670" cy="5814361"/>
          </a:xfrm>
        </p:spPr>
        <p:txBody>
          <a:bodyPr>
            <a:noAutofit/>
          </a:bodyPr>
          <a:lstStyle/>
          <a:p>
            <a:pPr indent="0">
              <a:lnSpc>
                <a:spcPct val="100000"/>
              </a:lnSpc>
              <a:spcBef>
                <a:spcPts val="0"/>
              </a:spcBef>
              <a:spcAft>
                <a:spcPts val="600"/>
              </a:spcAft>
              <a:buNone/>
              <a:tabLst>
                <a:tab pos="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We agree that the Song of Songs represents a collection of secular love poems that may have been composed independently and that have been secondarily gathered and arranged in their present form. </a:t>
            </a:r>
          </a:p>
          <a:p>
            <a:pPr indent="0">
              <a:lnSpc>
                <a:spcPct val="100000"/>
              </a:lnSpc>
              <a:spcBef>
                <a:spcPts val="0"/>
              </a:spcBef>
              <a:spcAft>
                <a:spcPts val="600"/>
              </a:spcAft>
              <a:buNone/>
              <a:tabLst>
                <a:tab pos="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Nevertheless, the present arrangement of the poems in the book invites the reader to interpret the latter as an implicit critique on Solomon. </a:t>
            </a:r>
            <a:endParaRPr lang="en-US" sz="3000" b="1" dirty="0">
              <a:solidFill>
                <a:srgbClr val="FFFFCC"/>
              </a:solidFill>
              <a:latin typeface="+mn-lt"/>
              <a:ea typeface="MS Gothic" panose="020B0609070205080204" pitchFamily="49" charset="-128"/>
              <a:cs typeface="Calibri" panose="020F0502020204030204" pitchFamily="34" charset="0"/>
            </a:endParaRPr>
          </a:p>
          <a:p>
            <a:pPr indent="0">
              <a:lnSpc>
                <a:spcPct val="107000"/>
              </a:lnSpc>
              <a:spcAft>
                <a:spcPts val="600"/>
              </a:spcAft>
              <a:buNone/>
              <a:tabLst>
                <a:tab pos="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425597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1295400"/>
            <a:ext cx="11259670" cy="5446061"/>
          </a:xfrm>
        </p:spPr>
        <p:txBody>
          <a:bodyPr>
            <a:noAutofit/>
          </a:bodyPr>
          <a:lstStyle/>
          <a:p>
            <a:pPr marL="0" indent="0">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rPr>
              <a:t>3.	A Proposed Structural Interpretation</a:t>
            </a:r>
            <a:endParaRPr lang="en-US" sz="3000" b="1" dirty="0">
              <a:solidFill>
                <a:srgbClr val="FFFFCC"/>
              </a:solidFill>
              <a:effectLst/>
              <a:latin typeface="+mn-lt"/>
              <a:ea typeface="Times New Roman" panose="02020603050405020304" pitchFamily="18" charset="0"/>
            </a:endParaRPr>
          </a:p>
          <a:p>
            <a:pPr marL="0" indent="0">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rPr>
              <a:t>		Introduction (1:1)</a:t>
            </a:r>
            <a:endParaRPr lang="en-US" sz="3000" b="1" dirty="0">
              <a:solidFill>
                <a:srgbClr val="FFFFCC"/>
              </a:solidFill>
              <a:effectLst/>
              <a:latin typeface="+mn-lt"/>
              <a:ea typeface="Times New Roman" panose="02020603050405020304" pitchFamily="18" charset="0"/>
            </a:endParaRPr>
          </a:p>
          <a:p>
            <a:pPr marL="0" indent="0">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rPr>
              <a:t>		a.	Solomon Meets the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in His Palace (1:2–2:7)</a:t>
            </a:r>
            <a:endParaRPr lang="en-US" sz="3000" b="1" dirty="0">
              <a:solidFill>
                <a:srgbClr val="FFFFCC"/>
              </a:solidFill>
              <a:effectLst/>
              <a:latin typeface="+mn-lt"/>
              <a:ea typeface="Times New Roman" panose="02020603050405020304" pitchFamily="18" charset="0"/>
            </a:endParaRPr>
          </a:p>
          <a:p>
            <a:pPr marL="4303713" indent="-3406775">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	Harem (1:2–3) 	Sensuous words.</a:t>
            </a:r>
            <a:endParaRPr lang="en-US" sz="3000" b="1" dirty="0">
              <a:solidFill>
                <a:srgbClr val="FFFFCC"/>
              </a:solidFill>
              <a:effectLst/>
              <a:latin typeface="+mn-lt"/>
              <a:ea typeface="Times New Roman" panose="02020603050405020304" pitchFamily="18" charset="0"/>
            </a:endParaRPr>
          </a:p>
          <a:p>
            <a:pPr marL="4303713" indent="-3406775">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(1:4a)	She yearns for shepherd lover; the king has abducted her.</a:t>
            </a:r>
            <a:endParaRPr lang="en-US" sz="3000" b="1" dirty="0">
              <a:solidFill>
                <a:srgbClr val="FFFFCC"/>
              </a:solidFill>
              <a:effectLst/>
              <a:latin typeface="+mn-lt"/>
              <a:ea typeface="Times New Roman" panose="02020603050405020304" pitchFamily="18" charset="0"/>
            </a:endParaRPr>
          </a:p>
          <a:p>
            <a:pPr marL="4303713" indent="-3406775">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	Harem (1:4b) 	Sensuous chorus.</a:t>
            </a:r>
            <a:endParaRPr lang="en-US" sz="3000" b="1" dirty="0">
              <a:solidFill>
                <a:srgbClr val="FFFFCC"/>
              </a:solidFill>
              <a:effectLst/>
              <a:latin typeface="+mn-lt"/>
              <a:ea typeface="Times New Roman" panose="02020603050405020304" pitchFamily="18" charset="0"/>
            </a:endParaRPr>
          </a:p>
          <a:p>
            <a:pPr marL="4303713" indent="-3406775">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latin typeface="+mn-lt"/>
                <a:ea typeface="MS Gothic" panose="020B0609070205080204" pitchFamily="49" charset="-128"/>
              </a:rPr>
              <a:t> </a:t>
            </a:r>
            <a:r>
              <a:rPr lang="en-US" sz="3000" b="1" dirty="0">
                <a:solidFill>
                  <a:srgbClr val="FFFFCC"/>
                </a:solidFill>
                <a:effectLst/>
                <a:latin typeface="+mn-lt"/>
                <a:ea typeface="MS Gothic" panose="020B0609070205080204" pitchFamily="49" charset="-128"/>
              </a:rPr>
              <a:t>(1:5–7)	Her apology in the face of contempt from the rest of the harem.</a:t>
            </a:r>
            <a:endParaRPr lang="en-US" sz="3000" b="1" dirty="0">
              <a:solidFill>
                <a:srgbClr val="FFFFCC"/>
              </a:solidFill>
              <a:effectLst/>
              <a:latin typeface="+mn-lt"/>
              <a:ea typeface="Times New Roman" panose="02020603050405020304" pitchFamily="18" charset="0"/>
            </a:endParaRPr>
          </a:p>
          <a:p>
            <a:pPr indent="0">
              <a:lnSpc>
                <a:spcPct val="107000"/>
              </a:lnSpc>
              <a:spcAft>
                <a:spcPts val="600"/>
              </a:spcAft>
              <a:buNone/>
              <a:tabLst>
                <a:tab pos="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0509716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1168400"/>
            <a:ext cx="11259670" cy="5573062"/>
          </a:xfrm>
        </p:spPr>
        <p:txBody>
          <a:bodyPr>
            <a:noAutofit/>
          </a:bodyPr>
          <a:lstStyle/>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r>
              <a:rPr lang="en-US" sz="3000" b="1" dirty="0">
                <a:solidFill>
                  <a:srgbClr val="FFFFCC"/>
                </a:solidFill>
                <a:effectLst/>
                <a:latin typeface="+mn-lt"/>
                <a:ea typeface="MS Gothic" panose="020B0609070205080204" pitchFamily="49" charset="-128"/>
              </a:rPr>
              <a:t>Harem (1:8)	Their ironic response; go back to your sheep.</a:t>
            </a:r>
            <a:endParaRPr lang="en-US" sz="3000" b="1" dirty="0">
              <a:solidFill>
                <a:srgbClr val="FFFFCC"/>
              </a:solidFill>
              <a:latin typeface="+mn-lt"/>
              <a:ea typeface="MS Gothic" panose="020B0609070205080204" pitchFamily="49" charset="-128"/>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r>
              <a:rPr lang="en-US" sz="3000" b="1" dirty="0">
                <a:solidFill>
                  <a:srgbClr val="FFFFCC"/>
                </a:solidFill>
                <a:effectLst/>
                <a:latin typeface="+mn-lt"/>
                <a:ea typeface="MS Gothic" panose="020B0609070205080204" pitchFamily="49" charset="-128"/>
              </a:rPr>
              <a:t>Solomon (1:9–11)	His first attention to the peasant girl, offering her the allurements of city and royalty.</a:t>
            </a:r>
            <a:endParaRPr lang="en-US" sz="3000" b="1" dirty="0">
              <a:solidFill>
                <a:srgbClr val="FFFFCC"/>
              </a:solidFill>
              <a:latin typeface="+mn-lt"/>
              <a:ea typeface="MS Gothic" panose="020B0609070205080204" pitchFamily="49" charset="-128"/>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(1:12–14)	Her response. She describes feelings toward her shepherd lover</a:t>
            </a: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r>
              <a:rPr lang="en-US" sz="3000" b="1" dirty="0">
                <a:solidFill>
                  <a:srgbClr val="FFFFCC"/>
                </a:solidFill>
                <a:effectLst/>
                <a:latin typeface="+mn-lt"/>
                <a:ea typeface="MS Gothic" panose="020B0609070205080204" pitchFamily="49" charset="-128"/>
              </a:rPr>
              <a:t>Solomon (1:15)	The king’s flattery.</a:t>
            </a:r>
            <a:endParaRPr lang="en-US" sz="3000" b="1" dirty="0">
              <a:solidFill>
                <a:srgbClr val="FFFFCC"/>
              </a:solidFill>
              <a:latin typeface="+mn-lt"/>
              <a:ea typeface="MS Gothic" panose="020B0609070205080204" pitchFamily="49" charset="-128"/>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(1:16–2:1)	Her thoughts remain on her lover from the country.</a:t>
            </a:r>
            <a:endParaRPr lang="en-US" sz="3000" b="1" dirty="0">
              <a:solidFill>
                <a:srgbClr val="FFFFCC"/>
              </a:solidFill>
              <a:effectLst/>
              <a:latin typeface="+mn-lt"/>
              <a:ea typeface="Times New Roman" panose="02020603050405020304" pitchFamily="18"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r>
              <a:rPr lang="en-US" sz="3000" b="1" dirty="0">
                <a:solidFill>
                  <a:srgbClr val="FFFFCC"/>
                </a:solidFill>
                <a:effectLst/>
                <a:latin typeface="+mn-lt"/>
                <a:ea typeface="MS Gothic" panose="020B0609070205080204" pitchFamily="49" charset="-128"/>
              </a:rPr>
              <a:t>Solomon (2:2)	Solomon replies, picking up her imagery.</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8119465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1295400"/>
            <a:ext cx="11259670" cy="5446061"/>
          </a:xfrm>
        </p:spPr>
        <p:txBody>
          <a:bodyPr>
            <a:noAutofit/>
          </a:bodyPr>
          <a:lstStyle/>
          <a:p>
            <a:pPr marL="447675" indent="0">
              <a:spcAft>
                <a:spcPts val="600"/>
              </a:spcAft>
              <a:buNone/>
              <a:tabLst>
                <a:tab pos="228600" algn="l"/>
                <a:tab pos="45720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(2:3–7)	</a:t>
            </a:r>
            <a:r>
              <a:rPr lang="en-US" sz="3000" b="1" dirty="0" err="1">
                <a:solidFill>
                  <a:srgbClr val="FFFFCC"/>
                </a:solidFill>
                <a:effectLst/>
                <a:latin typeface="+mn-lt"/>
                <a:ea typeface="MS Gothic" panose="020B0609070205080204" pitchFamily="49" charset="-128"/>
              </a:rPr>
              <a:t>Shulammite’s</a:t>
            </a:r>
            <a:r>
              <a:rPr lang="en-US" sz="3000" b="1" dirty="0">
                <a:solidFill>
                  <a:srgbClr val="FFFFCC"/>
                </a:solidFill>
                <a:effectLst/>
                <a:latin typeface="+mn-lt"/>
                <a:ea typeface="MS Gothic" panose="020B0609070205080204" pitchFamily="49" charset="-128"/>
              </a:rPr>
              <a:t> response of devotion. 				Verse 7 is addressed to the harem: Do not stimulate love 					artificially. </a:t>
            </a:r>
          </a:p>
          <a:p>
            <a:pPr marL="0" indent="0">
              <a:spcAft>
                <a:spcPts val="600"/>
              </a:spcAft>
              <a:buNone/>
              <a:tabLst>
                <a:tab pos="228600" algn="l"/>
                <a:tab pos="457200" algn="l"/>
                <a:tab pos="685800" algn="l"/>
                <a:tab pos="914400" algn="l"/>
                <a:tab pos="1143000" algn="l"/>
                <a:tab pos="1828800" algn="l"/>
              </a:tabLst>
            </a:pPr>
            <a:endParaRPr lang="en-US" sz="3000" b="1" dirty="0">
              <a:solidFill>
                <a:srgbClr val="FFFFCC"/>
              </a:solidFill>
              <a:latin typeface="+mn-lt"/>
              <a:ea typeface="MS Gothic" panose="020B0609070205080204" pitchFamily="49" charset="-128"/>
            </a:endParaRPr>
          </a:p>
          <a:p>
            <a:pPr marL="514350" indent="-514350">
              <a:spcAft>
                <a:spcPts val="600"/>
              </a:spcAft>
              <a:buAutoNum type="alphaLcPeriod" startAt="2"/>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The Beloved’s Visit and the </a:t>
            </a:r>
            <a:r>
              <a:rPr lang="en-US" sz="3000" b="1" dirty="0" err="1">
                <a:solidFill>
                  <a:srgbClr val="FFFFCC"/>
                </a:solidFill>
                <a:effectLst/>
                <a:latin typeface="+mn-lt"/>
                <a:ea typeface="MS Gothic" panose="020B0609070205080204" pitchFamily="49" charset="-128"/>
              </a:rPr>
              <a:t>Shulammite’s</a:t>
            </a:r>
            <a:r>
              <a:rPr lang="en-US" sz="3000" b="1" dirty="0">
                <a:solidFill>
                  <a:srgbClr val="FFFFCC"/>
                </a:solidFill>
                <a:effectLst/>
                <a:latin typeface="+mn-lt"/>
                <a:ea typeface="MS Gothic" panose="020B0609070205080204" pitchFamily="49" charset="-128"/>
              </a:rPr>
              <a:t> Night Search (2:8–3:5)</a:t>
            </a:r>
            <a:endParaRPr lang="en-US" sz="3000" b="1" dirty="0">
              <a:solidFill>
                <a:srgbClr val="FFFFCC"/>
              </a:solidFill>
              <a:latin typeface="+mn-lt"/>
              <a:ea typeface="MS Gothic" panose="020B0609070205080204" pitchFamily="49" charset="-128"/>
            </a:endParaRPr>
          </a:p>
          <a:p>
            <a:pPr marL="4572000" indent="-4124325">
              <a:spcAft>
                <a:spcPts val="600"/>
              </a:spcAft>
              <a:buNone/>
              <a:tabLst>
                <a:tab pos="358775" algn="l"/>
                <a:tab pos="45720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(2:8–9)	She thinks longingly of her husband. Suddenly she hears him and recalls his invitation.</a:t>
            </a:r>
            <a:endParaRPr lang="en-US" sz="3000" b="1" dirty="0">
              <a:solidFill>
                <a:srgbClr val="FFFFCC"/>
              </a:solidFill>
              <a:effectLst/>
              <a:latin typeface="+mn-lt"/>
              <a:ea typeface="Times New Roman" panose="02020603050405020304" pitchFamily="18" charset="0"/>
            </a:endParaRPr>
          </a:p>
          <a:p>
            <a:pPr marL="447675" indent="0">
              <a:spcAft>
                <a:spcPts val="600"/>
              </a:spcAft>
              <a:buNone/>
              <a:tabLst>
                <a:tab pos="358775"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Shepherd (2:10–14)	His invitation to come away with him.</a:t>
            </a:r>
            <a:endParaRPr lang="en-US" sz="3000" b="1" dirty="0">
              <a:solidFill>
                <a:srgbClr val="FFFFCC"/>
              </a:solidFill>
              <a:effectLst/>
              <a:latin typeface="+mn-lt"/>
              <a:ea typeface="Times New Roman" panose="02020603050405020304" pitchFamily="18"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b="1"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2127900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5" y="1030941"/>
            <a:ext cx="11465858" cy="5656729"/>
          </a:xfrm>
        </p:spPr>
        <p:txBody>
          <a:bodyPr>
            <a:normAutofit/>
          </a:bodyPr>
          <a:lstStyle/>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secondary unit of Hebrew poetry is the strophe. A strophe is a group of lines intentionally arranged to develop one general idea. What the paragraph is to prose, the strophe is to poetry. They are easily recognized in many texts, as in the following:</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Psalms 42–43 (separated by refrains)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 119 (on the basis of the beginning of letters of the alphabet)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 19 (on the basis of content)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449263">
              <a:lnSpc>
                <a:spcPct val="107000"/>
              </a:lnSpc>
              <a:spcAft>
                <a:spcPts val="600"/>
              </a:spcAft>
              <a:buNone/>
              <a:tabLst>
                <a:tab pos="228600" algn="l"/>
                <a:tab pos="685800" algn="l"/>
                <a:tab pos="896938" algn="l"/>
                <a:tab pos="914400" algn="l"/>
                <a:tab pos="1143000" algn="l"/>
              </a:tabLst>
            </a:pPr>
            <a:endParaRPr lang="en-US" sz="3000"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9231765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1168400"/>
            <a:ext cx="11161618" cy="5327650"/>
          </a:xfrm>
        </p:spPr>
        <p:txBody>
          <a:bodyPr>
            <a:noAutofit/>
          </a:bodyPr>
          <a:lstStyle/>
          <a:p>
            <a:pPr marL="4572000" indent="-4124325">
              <a:spcAft>
                <a:spcPts val="600"/>
              </a:spcAft>
              <a:buNone/>
              <a:tabLst>
                <a:tab pos="358775" algn="l"/>
                <a:tab pos="36195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(2:14–17)	She wants all that would spoil love removed. Sensing danger she tells him to leave until evening when it will be safer.</a:t>
            </a:r>
          </a:p>
          <a:p>
            <a:pPr marL="4572000" indent="-4124325">
              <a:spcAft>
                <a:spcPts val="600"/>
              </a:spcAft>
              <a:buNone/>
              <a:tabLst>
                <a:tab pos="358775" algn="l"/>
                <a:tab pos="36195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(3:1–5)	She searches for her lover (probably a dream that keeps recurring).</a:t>
            </a:r>
            <a:endParaRPr lang="en-US" sz="3000" b="1" dirty="0">
              <a:solidFill>
                <a:srgbClr val="FFFFCC"/>
              </a:solidFill>
              <a:effectLst/>
              <a:latin typeface="+mn-lt"/>
              <a:ea typeface="Times New Roman" panose="02020603050405020304" pitchFamily="18"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b="1"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98679685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990600"/>
            <a:ext cx="11161618" cy="550545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c.	Solomon’s Procession and Songs 3:6–5:1</a:t>
            </a:r>
            <a:endParaRPr lang="en-US" sz="3000" b="1" dirty="0">
              <a:solidFill>
                <a:srgbClr val="FFFFCC"/>
              </a:solidFill>
              <a:effectLst/>
              <a:latin typeface="+mn-lt"/>
              <a:ea typeface="Times New Roman" panose="02020603050405020304" pitchFamily="18" charset="0"/>
            </a:endParaRPr>
          </a:p>
          <a:p>
            <a:pPr marL="3943350" indent="-3495675">
              <a:lnSpc>
                <a:spcPct val="100000"/>
              </a:lnSpc>
              <a:spcBef>
                <a:spcPts val="0"/>
              </a:spcBef>
              <a:spcAft>
                <a:spcPts val="600"/>
              </a:spcAft>
              <a:buNone/>
              <a:tabLst>
                <a:tab pos="228600" algn="l"/>
                <a:tab pos="2667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Chorus (3:6–11)	A description of Solomon’s procession intended to impress the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a:t>
            </a:r>
            <a:endParaRPr lang="en-US" sz="3000" b="1" dirty="0">
              <a:solidFill>
                <a:srgbClr val="FFFFCC"/>
              </a:solidFill>
              <a:effectLst/>
              <a:latin typeface="+mn-lt"/>
              <a:ea typeface="Times New Roman" panose="02020603050405020304" pitchFamily="18" charset="0"/>
            </a:endParaRPr>
          </a:p>
          <a:p>
            <a:pPr marL="3943350" indent="-3495675">
              <a:lnSpc>
                <a:spcPct val="100000"/>
              </a:lnSpc>
              <a:spcBef>
                <a:spcPts val="0"/>
              </a:spcBef>
              <a:spcAft>
                <a:spcPts val="600"/>
              </a:spcAft>
              <a:buNone/>
              <a:tabLst>
                <a:tab pos="228600" algn="l"/>
                <a:tab pos="2667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Solomon (4:1–7)	Solomon’s love song––typical oriental description of beauty of the body.</a:t>
            </a:r>
            <a:endParaRPr lang="en-US" sz="3000" b="1" dirty="0">
              <a:solidFill>
                <a:srgbClr val="FFFFCC"/>
              </a:solidFill>
              <a:effectLst/>
              <a:latin typeface="+mn-lt"/>
              <a:ea typeface="Times New Roman" panose="02020603050405020304" pitchFamily="18" charset="0"/>
            </a:endParaRPr>
          </a:p>
          <a:p>
            <a:pPr marL="3943350" indent="-3495675">
              <a:lnSpc>
                <a:spcPct val="100000"/>
              </a:lnSpc>
              <a:spcBef>
                <a:spcPts val="0"/>
              </a:spcBef>
              <a:spcAft>
                <a:spcPts val="600"/>
              </a:spcAft>
              <a:buNone/>
              <a:tabLst>
                <a:tab pos="228600" algn="l"/>
                <a:tab pos="2667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Shepherd (4:8–15)	The shepherd’s love song, as it is remembered by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a:t>
            </a:r>
            <a:endParaRPr lang="en-US" sz="3000" b="1" dirty="0">
              <a:solidFill>
                <a:srgbClr val="FFFFCC"/>
              </a:solidFill>
              <a:effectLst/>
              <a:latin typeface="+mn-lt"/>
              <a:ea typeface="Times New Roman" panose="02020603050405020304" pitchFamily="18" charset="0"/>
            </a:endParaRPr>
          </a:p>
          <a:p>
            <a:pPr marL="3943350" indent="-3495675">
              <a:lnSpc>
                <a:spcPct val="100000"/>
              </a:lnSpc>
              <a:spcBef>
                <a:spcPts val="0"/>
              </a:spcBef>
              <a:spcAft>
                <a:spcPts val="600"/>
              </a:spcAft>
              <a:buNone/>
              <a:tabLst>
                <a:tab pos="228600" algn="l"/>
                <a:tab pos="26670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latin typeface="+mn-lt"/>
                <a:ea typeface="MS Gothic" panose="020B0609070205080204" pitchFamily="49" charset="-128"/>
              </a:rPr>
              <a:t> </a:t>
            </a:r>
            <a:r>
              <a:rPr lang="en-US" sz="3000" b="1" dirty="0">
                <a:solidFill>
                  <a:srgbClr val="FFFFCC"/>
                </a:solidFill>
                <a:effectLst/>
                <a:latin typeface="+mn-lt"/>
                <a:ea typeface="MS Gothic" panose="020B0609070205080204" pitchFamily="49" charset="-128"/>
              </a:rPr>
              <a:t>(4:16)	An invitation to lover to possess his garden.</a:t>
            </a:r>
            <a:endParaRPr lang="en-US" sz="3000" b="1" dirty="0">
              <a:solidFill>
                <a:srgbClr val="FFFFCC"/>
              </a:solidFill>
              <a:effectLst/>
              <a:latin typeface="+mn-lt"/>
              <a:ea typeface="Times New Roman" panose="02020603050405020304" pitchFamily="18" charset="0"/>
            </a:endParaRPr>
          </a:p>
          <a:p>
            <a:pPr marL="3943350" indent="-3495675">
              <a:lnSpc>
                <a:spcPct val="100000"/>
              </a:lnSpc>
              <a:spcBef>
                <a:spcPts val="0"/>
              </a:spcBef>
              <a:spcAft>
                <a:spcPts val="600"/>
              </a:spcAft>
              <a:buNone/>
              <a:tabLst>
                <a:tab pos="228600" algn="l"/>
                <a:tab pos="2667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Shepherd (5:1)	His enthusiastic response.</a:t>
            </a:r>
            <a:endParaRPr lang="en-US" sz="3000" b="1" dirty="0">
              <a:solidFill>
                <a:srgbClr val="FFFFCC"/>
              </a:solidFill>
              <a:effectLst/>
              <a:latin typeface="+mn-lt"/>
              <a:ea typeface="Times New Roman" panose="02020603050405020304" pitchFamily="18"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52915675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825500"/>
            <a:ext cx="11161618" cy="567055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d.	Missed Opportunity (5:2–6:3)</a:t>
            </a:r>
            <a:endParaRPr lang="en-US" sz="3000" b="1" dirty="0">
              <a:solidFill>
                <a:srgbClr val="FFFFCC"/>
              </a:solidFill>
              <a:effectLst/>
              <a:latin typeface="+mn-lt"/>
              <a:ea typeface="Times New Roman" panose="02020603050405020304" pitchFamily="18" charset="0"/>
            </a:endParaRPr>
          </a:p>
          <a:p>
            <a:pPr marL="4391025" indent="-3943350">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(5:2–8)	She dreams of lover. She gives lame excuses for not responding, only to find that when she is ready, he is gone. She may be teasing, or just drowsy and slothful. She rushes out to find him only to run into brutal guards.</a:t>
            </a:r>
            <a:endParaRPr lang="en-US" sz="3000" b="1" dirty="0">
              <a:solidFill>
                <a:srgbClr val="FFFFCC"/>
              </a:solidFill>
              <a:latin typeface="+mn-lt"/>
              <a:ea typeface="MS Gothic" panose="020B0609070205080204" pitchFamily="49" charset="-128"/>
            </a:endParaRPr>
          </a:p>
          <a:p>
            <a:pPr marL="4391025" indent="-3943350">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Harem (	5:9)	A mocking response by harem.</a:t>
            </a:r>
            <a:endParaRPr lang="en-US" sz="3000" b="1" dirty="0">
              <a:solidFill>
                <a:srgbClr val="FFFFCC"/>
              </a:solidFill>
              <a:effectLst/>
              <a:latin typeface="+mn-lt"/>
              <a:ea typeface="Times New Roman" panose="02020603050405020304" pitchFamily="18" charset="0"/>
            </a:endParaRPr>
          </a:p>
          <a:p>
            <a:pPr marL="4391025" indent="-3943350">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(5:10–16)	A detailed description of her lover.</a:t>
            </a:r>
            <a:endParaRPr lang="en-US" sz="3000" b="1" dirty="0">
              <a:solidFill>
                <a:srgbClr val="FFFFCC"/>
              </a:solidFill>
              <a:effectLst/>
              <a:latin typeface="+mn-lt"/>
              <a:ea typeface="Times New Roman" panose="02020603050405020304" pitchFamily="18" charset="0"/>
            </a:endParaRPr>
          </a:p>
          <a:p>
            <a:pPr marL="447675" indent="0" defTabSz="879475">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	Harem (6:1)			A mocking offer to help.</a:t>
            </a:r>
            <a:endParaRPr lang="en-US" sz="3000" b="1" dirty="0">
              <a:solidFill>
                <a:srgbClr val="FFFFCC"/>
              </a:solidFill>
              <a:effectLst/>
              <a:latin typeface="+mn-lt"/>
              <a:ea typeface="Times New Roman" panose="02020603050405020304" pitchFamily="18" charset="0"/>
            </a:endParaRPr>
          </a:p>
          <a:p>
            <a:pPr marL="447675" indent="0" defTabSz="879475">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(6:2–3)	Her honest and confident response.</a:t>
            </a:r>
            <a:endParaRPr lang="en-US" sz="3000" b="1" dirty="0">
              <a:solidFill>
                <a:srgbClr val="FFFFCC"/>
              </a:solidFill>
              <a:effectLst/>
              <a:latin typeface="+mn-lt"/>
              <a:ea typeface="Times New Roman" panose="02020603050405020304" pitchFamily="18"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86305875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733424"/>
            <a:ext cx="11161618" cy="576262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e.	The King’s Failure to Win the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(6:4–8:4)</a:t>
            </a:r>
            <a:endParaRPr lang="en-US" sz="3000" b="1" dirty="0">
              <a:solidFill>
                <a:srgbClr val="FFFFCC"/>
              </a:solidFill>
              <a:effectLst/>
              <a:latin typeface="+mn-lt"/>
              <a:ea typeface="Times New Roman" panose="02020603050405020304" pitchFamily="18" charset="0"/>
            </a:endParaRPr>
          </a:p>
          <a:p>
            <a:pPr marL="4486275" indent="-4038600">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Solomon (6:4–10)	The king’s wooing met with uncompromising constancy.</a:t>
            </a:r>
            <a:endParaRPr lang="en-US" sz="3000" b="1" dirty="0">
              <a:solidFill>
                <a:srgbClr val="FFFFCC"/>
              </a:solidFill>
              <a:latin typeface="+mn-lt"/>
              <a:ea typeface="MS Gothic" panose="020B0609070205080204" pitchFamily="49" charset="-128"/>
            </a:endParaRPr>
          </a:p>
          <a:p>
            <a:pPr marL="4486275" indent="-4038600">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(6:11–12)	The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reminisces about her capture.</a:t>
            </a:r>
            <a:endParaRPr lang="en-US" sz="3000" b="1" dirty="0">
              <a:solidFill>
                <a:srgbClr val="FFFFCC"/>
              </a:solidFill>
              <a:effectLst/>
              <a:latin typeface="+mn-lt"/>
              <a:ea typeface="Times New Roman" panose="02020603050405020304" pitchFamily="18" charset="0"/>
            </a:endParaRPr>
          </a:p>
          <a:p>
            <a:pPr marL="4486275" indent="-4038600">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Harem (	6:13a)	They mockingly call her back.</a:t>
            </a:r>
            <a:endParaRPr lang="en-US" sz="3000" b="1" dirty="0">
              <a:solidFill>
                <a:srgbClr val="FFFFCC"/>
              </a:solidFill>
              <a:effectLst/>
              <a:latin typeface="+mn-lt"/>
              <a:ea typeface="Times New Roman" panose="02020603050405020304" pitchFamily="18" charset="0"/>
            </a:endParaRPr>
          </a:p>
          <a:p>
            <a:pPr marL="4486275" indent="-4038600">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(6:13b)	She responds, unconscious of her beauty.</a:t>
            </a:r>
            <a:endParaRPr lang="en-US" sz="3000" b="1" dirty="0">
              <a:solidFill>
                <a:srgbClr val="FFFFCC"/>
              </a:solidFill>
              <a:latin typeface="+mn-lt"/>
              <a:ea typeface="MS Gothic" panose="020B0609070205080204" pitchFamily="49" charset="-128"/>
            </a:endParaRPr>
          </a:p>
          <a:p>
            <a:pPr marL="4486275" indent="-4038600">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Harem (7:1–5)	They flatter her so she will come back.</a:t>
            </a:r>
            <a:endParaRPr lang="en-US" sz="3000" b="1" dirty="0">
              <a:solidFill>
                <a:srgbClr val="FFFFCC"/>
              </a:solidFill>
              <a:latin typeface="+mn-lt"/>
              <a:ea typeface="MS Gothic" panose="020B0609070205080204" pitchFamily="49" charset="-128"/>
            </a:endParaRPr>
          </a:p>
        </p:txBody>
      </p:sp>
    </p:spTree>
    <p:extLst>
      <p:ext uri="{BB962C8B-B14F-4D97-AF65-F5344CB8AC3E}">
        <p14:creationId xmlns:p14="http://schemas.microsoft.com/office/powerpoint/2010/main" val="42777676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733424"/>
            <a:ext cx="11161618" cy="5762625"/>
          </a:xfrm>
        </p:spPr>
        <p:txBody>
          <a:bodyPr>
            <a:noAutofit/>
          </a:bodyPr>
          <a:lstStyle/>
          <a:p>
            <a:pPr marL="4486275" indent="-4038600">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Solomon (7:6–9)	The king’s last attempt to win her with flattery. Her speech intoxicates him.</a:t>
            </a:r>
            <a:endParaRPr lang="en-US" sz="3000" b="1" dirty="0">
              <a:solidFill>
                <a:srgbClr val="FFFFCC"/>
              </a:solidFill>
              <a:latin typeface="+mn-lt"/>
              <a:ea typeface="MS Gothic" panose="020B0609070205080204" pitchFamily="49" charset="-128"/>
            </a:endParaRPr>
          </a:p>
          <a:p>
            <a:pPr marL="4486275" indent="-4038600">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(7:10–13)	The high point of the book. Her love for lover will not be deflected.</a:t>
            </a:r>
            <a:endParaRPr lang="en-US" sz="3000" b="1" dirty="0">
              <a:solidFill>
                <a:srgbClr val="FFFFCC"/>
              </a:solidFill>
              <a:latin typeface="+mn-lt"/>
              <a:ea typeface="MS Gothic" panose="020B0609070205080204" pitchFamily="49" charset="-128"/>
            </a:endParaRPr>
          </a:p>
          <a:p>
            <a:pPr marL="4486275" indent="-4038600">
              <a:lnSpc>
                <a:spcPct val="100000"/>
              </a:lnSpc>
              <a:spcBef>
                <a:spcPts val="0"/>
              </a:spcBef>
              <a:spcAft>
                <a:spcPts val="600"/>
              </a:spcAft>
              <a:buNone/>
              <a:tabLst>
                <a:tab pos="85725" algn="l"/>
                <a:tab pos="45720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(8:1–4)	Her soliloquy. She desires freedom to express love openly.</a:t>
            </a:r>
            <a:endParaRPr lang="en-US" sz="3000" b="1" dirty="0">
              <a:solidFill>
                <a:srgbClr val="FFFFCC"/>
              </a:solidFill>
              <a:effectLst/>
              <a:latin typeface="+mn-lt"/>
              <a:ea typeface="Times New Roman" panose="02020603050405020304" pitchFamily="18"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226970612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812800"/>
            <a:ext cx="11075893" cy="5683249"/>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f.		The Reunion of the Lovers (8:5–14)</a:t>
            </a:r>
            <a:endParaRPr lang="en-US" sz="3000" b="1" dirty="0">
              <a:solidFill>
                <a:srgbClr val="FFFFCC"/>
              </a:solidFill>
              <a:effectLst/>
              <a:latin typeface="+mn-lt"/>
              <a:ea typeface="Times New Roman" panose="02020603050405020304" pitchFamily="18" charset="0"/>
            </a:endParaRPr>
          </a:p>
          <a:p>
            <a:pPr marL="4305300" indent="-3857625">
              <a:lnSpc>
                <a:spcPct val="100000"/>
              </a:lnSpc>
              <a:spcBef>
                <a:spcPts val="0"/>
              </a:spcBef>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Villagers (8:5a)	They see her returning with shepherd.</a:t>
            </a:r>
            <a:endParaRPr lang="en-US" sz="3000" b="1" dirty="0">
              <a:solidFill>
                <a:srgbClr val="FFFFCC"/>
              </a:solidFill>
              <a:effectLst/>
              <a:latin typeface="+mn-lt"/>
              <a:ea typeface="Times New Roman" panose="02020603050405020304" pitchFamily="18" charset="0"/>
            </a:endParaRPr>
          </a:p>
          <a:p>
            <a:pPr marL="4305300" indent="-3857625">
              <a:lnSpc>
                <a:spcPct val="100000"/>
              </a:lnSpc>
              <a:spcBef>
                <a:spcPts val="0"/>
              </a:spcBef>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	Shepherd (8:5b)	He recalls how he first aroused her love, in her own home circumstances (contrast to artificiality of court).</a:t>
            </a:r>
            <a:endParaRPr lang="en-US" sz="3000" b="1" dirty="0">
              <a:solidFill>
                <a:srgbClr val="FFFFCC"/>
              </a:solidFill>
              <a:effectLst/>
              <a:latin typeface="+mn-lt"/>
              <a:ea typeface="Times New Roman" panose="02020603050405020304" pitchFamily="18" charset="0"/>
            </a:endParaRPr>
          </a:p>
          <a:p>
            <a:pPr marL="4305300" indent="-3857625">
              <a:lnSpc>
                <a:spcPct val="100000"/>
              </a:lnSpc>
              <a:spcBef>
                <a:spcPts val="0"/>
              </a:spcBef>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(8:6–7)	A moving description of true love.</a:t>
            </a:r>
            <a:endParaRPr lang="en-US" sz="3000" b="1" dirty="0">
              <a:solidFill>
                <a:srgbClr val="FFFFCC"/>
              </a:solidFill>
              <a:effectLst/>
              <a:latin typeface="+mn-lt"/>
              <a:ea typeface="Times New Roman" panose="02020603050405020304" pitchFamily="18"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405018758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901700"/>
            <a:ext cx="11075893" cy="5594349"/>
          </a:xfrm>
        </p:spPr>
        <p:txBody>
          <a:bodyPr>
            <a:noAutofit/>
          </a:bodyPr>
          <a:lstStyle/>
          <a:p>
            <a:pPr marL="4305300" indent="-3857625">
              <a:lnSpc>
                <a:spcPct val="100000"/>
              </a:lnSpc>
              <a:spcBef>
                <a:spcPts val="0"/>
              </a:spcBef>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	</a:t>
            </a: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(8:8–10)	She recalls attitudes of her brothers when she was young. If she in her innocence responds too easily to overtures of love they will protect her. In maturity she was firm (did not give in to Solomon) but found security in relationship to shepherd.</a:t>
            </a:r>
            <a:endParaRPr lang="en-US" sz="3000" b="1" dirty="0">
              <a:solidFill>
                <a:srgbClr val="FFFFCC"/>
              </a:solidFill>
              <a:latin typeface="+mn-lt"/>
              <a:ea typeface="MS Gothic" panose="020B0609070205080204" pitchFamily="49" charset="-128"/>
            </a:endParaRPr>
          </a:p>
          <a:p>
            <a:pPr marL="4305300" indent="-3857625">
              <a:lnSpc>
                <a:spcPct val="100000"/>
              </a:lnSpc>
              <a:spcBef>
                <a:spcPts val="0"/>
              </a:spcBef>
              <a:spcAft>
                <a:spcPts val="600"/>
              </a:spcAft>
              <a:buNone/>
              <a:tabLst>
                <a:tab pos="228600" algn="l"/>
                <a:tab pos="45720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(8:11–12)	She reflects love cannot be bought.</a:t>
            </a:r>
            <a:endParaRPr lang="en-US" sz="3000" b="1" dirty="0">
              <a:solidFill>
                <a:srgbClr val="FFFFCC"/>
              </a:solidFill>
              <a:latin typeface="+mn-lt"/>
              <a:ea typeface="MS Gothic" panose="020B0609070205080204" pitchFamily="49" charset="-128"/>
            </a:endParaRPr>
          </a:p>
          <a:p>
            <a:pPr marL="4305300" indent="-3857625">
              <a:lnSpc>
                <a:spcPct val="100000"/>
              </a:lnSpc>
              <a:spcBef>
                <a:spcPts val="0"/>
              </a:spcBef>
              <a:spcAft>
                <a:spcPts val="600"/>
              </a:spcAft>
              <a:buNone/>
              <a:tabLst>
                <a:tab pos="228600" algn="l"/>
                <a:tab pos="457200" algn="l"/>
                <a:tab pos="685800" algn="l"/>
                <a:tab pos="914400" algn="l"/>
                <a:tab pos="1143000" algn="l"/>
                <a:tab pos="1828800" algn="l"/>
              </a:tabLst>
            </a:pPr>
            <a:r>
              <a:rPr lang="en-US" sz="3000" b="1" dirty="0">
                <a:solidFill>
                  <a:srgbClr val="FFFFCC"/>
                </a:solidFill>
                <a:effectLst/>
                <a:latin typeface="+mn-lt"/>
                <a:ea typeface="MS Gothic" panose="020B0609070205080204" pitchFamily="49" charset="-128"/>
              </a:rPr>
              <a:t>Shepherd (8:13)	He requests bride to speak so he </a:t>
            </a:r>
            <a:r>
              <a:rPr lang="en-US" sz="3000" b="1" dirty="0" err="1">
                <a:solidFill>
                  <a:srgbClr val="FFFFCC"/>
                </a:solidFill>
                <a:effectLst/>
                <a:latin typeface="+mn-lt"/>
                <a:ea typeface="MS Gothic" panose="020B0609070205080204" pitchFamily="49" charset="-128"/>
              </a:rPr>
              <a:t>andfriends</a:t>
            </a:r>
            <a:r>
              <a:rPr lang="en-US" sz="3000" b="1" dirty="0">
                <a:solidFill>
                  <a:srgbClr val="FFFFCC"/>
                </a:solidFill>
                <a:effectLst/>
                <a:latin typeface="+mn-lt"/>
                <a:ea typeface="MS Gothic" panose="020B0609070205080204" pitchFamily="49" charset="-128"/>
              </a:rPr>
              <a:t> may hear her voice.</a:t>
            </a:r>
            <a:endParaRPr lang="en-US" sz="3000" b="1" dirty="0">
              <a:solidFill>
                <a:srgbClr val="FFFFCC"/>
              </a:solidFill>
              <a:latin typeface="+mn-lt"/>
              <a:ea typeface="MS Gothic" panose="020B0609070205080204" pitchFamily="49" charset="-128"/>
            </a:endParaRPr>
          </a:p>
          <a:p>
            <a:pPr marL="4305300" indent="-3857625">
              <a:lnSpc>
                <a:spcPct val="100000"/>
              </a:lnSpc>
              <a:spcBef>
                <a:spcPts val="0"/>
              </a:spcBef>
              <a:spcAft>
                <a:spcPts val="600"/>
              </a:spcAft>
              <a:buNone/>
              <a:tabLst>
                <a:tab pos="228600" algn="l"/>
                <a:tab pos="457200" algn="l"/>
                <a:tab pos="685800" algn="l"/>
                <a:tab pos="914400" algn="l"/>
                <a:tab pos="1143000" algn="l"/>
                <a:tab pos="1828800" algn="l"/>
              </a:tabLst>
            </a:pPr>
            <a:r>
              <a:rPr lang="en-US" sz="3000" b="1" dirty="0" err="1">
                <a:solidFill>
                  <a:srgbClr val="FFFFCC"/>
                </a:solidFill>
                <a:effectLst/>
                <a:latin typeface="+mn-lt"/>
                <a:ea typeface="MS Gothic" panose="020B0609070205080204" pitchFamily="49" charset="-128"/>
              </a:rPr>
              <a:t>Shulammite</a:t>
            </a:r>
            <a:r>
              <a:rPr lang="en-US" sz="3000" b="1" dirty="0">
                <a:solidFill>
                  <a:srgbClr val="FFFFCC"/>
                </a:solidFill>
                <a:effectLst/>
                <a:latin typeface="+mn-lt"/>
                <a:ea typeface="MS Gothic" panose="020B0609070205080204" pitchFamily="49" charset="-128"/>
              </a:rPr>
              <a:t> (8:14)	Her response: Come to me quickly! </a:t>
            </a:r>
            <a:endParaRPr lang="en-US" sz="3000" b="1" dirty="0">
              <a:solidFill>
                <a:srgbClr val="FFFFCC"/>
              </a:solidFill>
              <a:effectLst/>
              <a:latin typeface="+mn-lt"/>
              <a:ea typeface="Times New Roman" panose="02020603050405020304" pitchFamily="18"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179802537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889000"/>
            <a:ext cx="11075893" cy="5607049"/>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3.	The Message of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45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Whatever the proper approach to the book, the canonical association of the Song with the wisdom writings of Proverbs and Ecclesiastes invites us to read it as a wisdom text. </a:t>
            </a:r>
          </a:p>
          <a:p>
            <a:pPr marL="4445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involvement of Solomon as one of the characters in the composition reinforces this conviction. </a:t>
            </a:r>
          </a:p>
          <a:p>
            <a:pPr marL="4445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As a literary cartoon, caricaturing the love life of Solomon, the Song of Songs teaches that true love needs no stimuli, no awakening. </a:t>
            </a:r>
          </a:p>
          <a:p>
            <a:pPr marL="4445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It resists all the false sensual allurements of the world. The book then is a censure of lust, polygamy, and infidelity. </a:t>
            </a:r>
          </a:p>
          <a:p>
            <a:pPr marL="0" indent="0">
              <a:lnSpc>
                <a:spcPct val="100000"/>
              </a:lnSpc>
              <a:spcBef>
                <a:spcPts val="0"/>
              </a:spcBef>
              <a:spcAft>
                <a:spcPts val="600"/>
              </a:spcAft>
              <a:buNone/>
              <a:tabLst>
                <a:tab pos="228600" algn="l"/>
                <a:tab pos="457200" algn="l"/>
                <a:tab pos="685800" algn="l"/>
                <a:tab pos="914400" algn="l"/>
                <a:tab pos="1143000" algn="l"/>
              </a:tabLst>
            </a:pP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355745053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582707" y="495300"/>
            <a:ext cx="11075893" cy="6000749"/>
          </a:xfrm>
        </p:spPr>
        <p:txBody>
          <a:bodyPr>
            <a:noAutofit/>
          </a:bodyPr>
          <a:lstStyle/>
          <a:p>
            <a:pPr marL="3556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It highlights a love that is unquenchable and cannot be bought (8:6–7); a love that is exclusive and absorbing (4:12). </a:t>
            </a:r>
          </a:p>
          <a:p>
            <a:pPr marL="3556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so doing it endorses the place of physical love within a legitimate covenant relationship. </a:t>
            </a:r>
          </a:p>
          <a:p>
            <a:pPr marL="3556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As such it explores the theme of the mystery of love (a common theme in the wisdom writings: Prov 5:7; 30:18–19; Eccl 9:9), inviting the reader to reflect on why a woman would resist the allurements of royal love in favor of the love of a shepherd boy from the hills.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300389625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914400" y="1003300"/>
            <a:ext cx="10744200" cy="5492749"/>
          </a:xfrm>
        </p:spPr>
        <p:txBody>
          <a:bodyPr>
            <a:noAutofit/>
          </a:bodyPr>
          <a:lstStyle/>
          <a:p>
            <a:pPr marL="514350" indent="-514350">
              <a:lnSpc>
                <a:spcPct val="107000"/>
              </a:lnSpc>
              <a:spcAft>
                <a:spcPts val="600"/>
              </a:spcAft>
              <a:buAutoNum type="alphaLcPeriod"/>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text represents a reflection on the nature of common human experience. The function of wisdom is essentially didactic, not philosophical.</a:t>
            </a:r>
          </a:p>
          <a:p>
            <a:pPr marL="514350" indent="-514350">
              <a:lnSpc>
                <a:spcPct val="107000"/>
              </a:lnSpc>
              <a:spcAft>
                <a:spcPts val="600"/>
              </a:spcAft>
              <a:buAutoNum type="alphaLcPeriod"/>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spite of its apparently secular tone it cannot be treated simply as a secular song. The dichotomy of the sacred and secular is alien to Hebrew thought. The absence of references to Israel’s law, cult, theology, etc., is characteristic of Israelite wisdom; it is not an indication of a secular origin.</a:t>
            </a: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141047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5" y="861237"/>
            <a:ext cx="11465858" cy="5826433"/>
          </a:xfrm>
        </p:spPr>
        <p:txBody>
          <a:bodyPr>
            <a:norm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4.	Parallelism in Hebrew Poetry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What separates Hebrew poetry from prose more than anything else is the heightened use of parallelism. Parallelism may be defined as “the structuring of lines in such a way that they exhibit patterns of literary symmetry and balance.” This involves balance of vocabulary, form, meaning, and thought. While the patterns of parallelism vary greatly we may identify the following major types.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449263">
              <a:lnSpc>
                <a:spcPct val="107000"/>
              </a:lnSpc>
              <a:spcAft>
                <a:spcPts val="600"/>
              </a:spcAft>
              <a:buNone/>
              <a:tabLst>
                <a:tab pos="228600" algn="l"/>
                <a:tab pos="685800" algn="l"/>
                <a:tab pos="896938" algn="l"/>
                <a:tab pos="914400" algn="l"/>
                <a:tab pos="1143000" algn="l"/>
              </a:tabLst>
            </a:pPr>
            <a:endParaRPr lang="en-US" sz="3000"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9280362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812800" y="825500"/>
            <a:ext cx="10845800" cy="5670549"/>
          </a:xfrm>
        </p:spPr>
        <p:txBody>
          <a:bodyPr>
            <a:noAutofit/>
          </a:bodyPr>
          <a:lstStyle/>
          <a:p>
            <a:pPr marL="514350" indent="-514350">
              <a:lnSpc>
                <a:spcPct val="107000"/>
              </a:lnSpc>
              <a:spcAft>
                <a:spcPts val="600"/>
              </a:spcAft>
              <a:buAutoNum type="alphaLcPeriod" startAt="3"/>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approach cautions against misinterpretation. Both the allegorical and cultic interpretations impose on it religious notions that are alien to the text.</a:t>
            </a:r>
          </a:p>
          <a:p>
            <a:pPr marL="514350" indent="-514350">
              <a:lnSpc>
                <a:spcPct val="107000"/>
              </a:lnSpc>
              <a:spcAft>
                <a:spcPts val="600"/>
              </a:spcAft>
              <a:buAutoNum type="alphaLcPeriod" startAt="3"/>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As a wisdom text, it reflects on the joyful and mysterious nature of love within marriage and/or that leads to marriage.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Song is a </a:t>
            </a:r>
            <a:r>
              <a:rPr lang="en-US" sz="3000" b="1" i="1" dirty="0" err="1">
                <a:solidFill>
                  <a:srgbClr val="FFFFCC"/>
                </a:solidFill>
                <a:effectLst/>
                <a:latin typeface="+mn-lt"/>
                <a:ea typeface="MS Gothic" panose="020B0609070205080204" pitchFamily="49" charset="-128"/>
                <a:cs typeface="Calibri" panose="020F0502020204030204" pitchFamily="34" charset="0"/>
              </a:rPr>
              <a:t>mashal</a:t>
            </a:r>
            <a:r>
              <a:rPr lang="en-US" sz="3000" b="1" dirty="0">
                <a:solidFill>
                  <a:srgbClr val="FFFFCC"/>
                </a:solidFill>
                <a:effectLst/>
                <a:latin typeface="+mn-lt"/>
                <a:ea typeface="MS Gothic" panose="020B0609070205080204" pitchFamily="49" charset="-128"/>
                <a:cs typeface="Calibri" panose="020F0502020204030204" pitchFamily="34" charset="0"/>
              </a:rPr>
              <a:t> on the rich wonders of love, itself a gift of God’s love. In fact, the paradisiacal imagery and the numerous echoes of Genesis 2 suggest a celebration of the kind of love that Adam and Eve enjoyed in the Garden of Eden.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136814523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812800" y="717176"/>
            <a:ext cx="10845800" cy="577887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Song of Songs consists of a series of songs that, as a unity, provide a beautiful literary portrayal of love. The praise songs in the book are entirely metaphorical.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figures of speech employed in the Song are strange to the modern western ear, and if interpreted literally conjure up grotesque images.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However, they were quite familiar to the ancient Near Easterner, and it is in the light of this cultural context that they must be interpreted. </a:t>
            </a:r>
          </a:p>
        </p:txBody>
      </p:sp>
    </p:spTree>
    <p:extLst>
      <p:ext uri="{BB962C8B-B14F-4D97-AF65-F5344CB8AC3E}">
        <p14:creationId xmlns:p14="http://schemas.microsoft.com/office/powerpoint/2010/main" val="423576988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812800" y="519953"/>
            <a:ext cx="10845800" cy="5976096"/>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Although most referents have some feature in common with the metaphor (e.g., tower-neck; whiteness-washed sheep), the intention of the comparisons is not to depict sensory correspondence between images and referents.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fact, sometimes the incongruity is so great that it almost loses the modern reader, who may never get around to recognizing the harmony between the image of the tower and the nose.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Therefore, the reader must quickly abandon efforts to create pictures of the lovers as sums of the images they use to describe each other. </a:t>
            </a: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421597982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812800" y="564776"/>
            <a:ext cx="10845800" cy="593127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Song is not erotic. It is not preoccupied with genitalia. The poet never dwells on any part of the body. The reader’s attention is diffused throughout the body and projected on to the world beyond.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the Song, love is not a composite of two principles: masculine and feminine sexuality. The lovers’ love for one another is one in intensity and quality.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There is no stereotyped picture of an aggressive man and a coy mistress who must be seduced. </a:t>
            </a: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358474118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812800" y="564776"/>
            <a:ext cx="10845800" cy="593127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Each reaches out to the other; each comes to the other; each awaits the other, in a mutuality and egalitarianism that reflects the metaphysics of love, not the realities of society.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For the author of Canticles, love is more than a feeling; it is the confluence of souls, expressed by tightly coherent dialogue and the medium of praise.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Love looks outward with a vision so broad as to create its own world. The Song presents a way of seeing, of creating a perfect world, an idyllic universe.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186274502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812800" y="564776"/>
            <a:ext cx="10845800" cy="593127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As Michael Fox observes,</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[Here] the world blossoms in a perpetual spring. Birds sing and bathe in milk; spices give forth their fragrance; springs flow with clear water; fruits and wines offer their sweetness; heaps of wheat are surrounded by lilies; ewes, white and clean, bear twins and never miscarry; goats stream gently down the mountainside; proud and ornate towers stand tall above the landscape. </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Nor are there lacking silver and gold, precious stones, and objects of art: a rich and blessed world.</a:t>
            </a: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161663015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812800" y="564776"/>
            <a:ext cx="10845800" cy="5931273"/>
          </a:xfrm>
        </p:spPr>
        <p:txBody>
          <a:bodyPr>
            <a:noAutofit/>
          </a:bodyPr>
          <a:lstStyle/>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is not only the background to the expression of love; through it we see the lover’s view of the world through the eyes of the poet. </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fact, the imagery shows not how lovers look, but how they see. A lover looks at his beloved, and through the prism of her beauty sees an ever-present </a:t>
            </a:r>
            <a:r>
              <a:rPr lang="en-US" sz="3000" b="1" dirty="0" err="1">
                <a:solidFill>
                  <a:srgbClr val="FFFFCC"/>
                </a:solidFill>
                <a:effectLst/>
                <a:latin typeface="+mn-lt"/>
                <a:ea typeface="MS Gothic" panose="020B0609070205080204" pitchFamily="49" charset="-128"/>
                <a:cs typeface="Calibri" panose="020F0502020204030204" pitchFamily="34" charset="0"/>
              </a:rPr>
              <a:t>arcady</a:t>
            </a:r>
            <a:r>
              <a:rPr lang="en-US" sz="3000" b="1" dirty="0">
                <a:solidFill>
                  <a:srgbClr val="FFFFCC"/>
                </a:solidFill>
                <a:effectLst/>
                <a:latin typeface="+mn-lt"/>
                <a:ea typeface="MS Gothic" panose="020B0609070205080204" pitchFamily="49" charset="-128"/>
                <a:cs typeface="Calibri" panose="020F0502020204030204" pitchFamily="34" charset="0"/>
              </a:rPr>
              <a:t>. </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is a world created by love, which comes into being only through the lovers’ vision of each other.</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1160280350"/>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609600" y="762000"/>
            <a:ext cx="10910047" cy="5734050"/>
          </a:xfrm>
        </p:spPr>
        <p:txBody>
          <a:bodyPr>
            <a:noAutofit/>
          </a:bodyPr>
          <a:lstStyle/>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Song of Songs does not intend primarily to exalt the joy of sex, nor even the pleasures of love. It is the celebration of commitment summed up in “I am my beloved’s and he is mine!” (2:16; 6:3; 7:10). </a:t>
            </a:r>
          </a:p>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is total dedication and a permanent obligation. The book represents a glorious celebration of our humanity—male and female created as God’s image for mutual support and enjoyment. </a:t>
            </a: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302052180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C7222-E6FF-A349-78A1-60D9B1FCAFA7}"/>
              </a:ext>
            </a:extLst>
          </p:cNvPr>
          <p:cNvSpPr>
            <a:spLocks noGrp="1"/>
          </p:cNvSpPr>
          <p:nvPr>
            <p:ph idx="1"/>
          </p:nvPr>
        </p:nvSpPr>
        <p:spPr>
          <a:xfrm>
            <a:off x="609600" y="654424"/>
            <a:ext cx="10847294" cy="5841626"/>
          </a:xfrm>
        </p:spPr>
        <p:txBody>
          <a:bodyPr>
            <a:noAutofit/>
          </a:bodyPr>
          <a:lstStyle/>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But this is not sex for sex’s sake, nor for recreational reasons. Nor is this casual sex. It is the celebration of covenantal love, covenantal commitment. In this context, love needs no artificial stimuli. At the same time it is strong enough to withstand the most severe challenges from without.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3944938" indent="-3944938">
              <a:lnSpc>
                <a:spcPct val="100000"/>
              </a:lnSpc>
              <a:spcBef>
                <a:spcPts val="0"/>
              </a:spcBef>
              <a:spcAft>
                <a:spcPts val="600"/>
              </a:spcAft>
              <a:buNone/>
              <a:tabLst>
                <a:tab pos="228600" algn="l"/>
                <a:tab pos="457200" algn="l"/>
                <a:tab pos="685800" algn="l"/>
                <a:tab pos="914400" algn="l"/>
                <a:tab pos="1143000" algn="l"/>
                <a:tab pos="1703388" algn="l"/>
              </a:tabLst>
            </a:pPr>
            <a:endParaRPr lang="en-US" sz="3000" dirty="0">
              <a:solidFill>
                <a:srgbClr val="FFFFCC"/>
              </a:solidFill>
              <a:effectLst/>
              <a:latin typeface="+mn-lt"/>
              <a:ea typeface="Times New Roman" panose="02020603050405020304" pitchFamily="18" charset="0"/>
            </a:endParaRPr>
          </a:p>
        </p:txBody>
      </p:sp>
    </p:spTree>
    <p:extLst>
      <p:ext uri="{BB962C8B-B14F-4D97-AF65-F5344CB8AC3E}">
        <p14:creationId xmlns:p14="http://schemas.microsoft.com/office/powerpoint/2010/main" val="40344018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EE4B1-9613-27BD-9304-3548890685F7}"/>
              </a:ext>
            </a:extLst>
          </p:cNvPr>
          <p:cNvSpPr>
            <a:spLocks noGrp="1"/>
          </p:cNvSpPr>
          <p:nvPr>
            <p:ph type="title"/>
          </p:nvPr>
        </p:nvSpPr>
        <p:spPr/>
        <p:txBody>
          <a:bodyPr>
            <a:normAutofit/>
          </a:bodyPr>
          <a:lstStyle/>
          <a:p>
            <a:endParaRPr lang="en-US" sz="3000">
              <a:latin typeface="+mn-lt"/>
            </a:endParaRPr>
          </a:p>
        </p:txBody>
      </p:sp>
      <p:sp>
        <p:nvSpPr>
          <p:cNvPr id="3" name="Content Placeholder 2">
            <a:extLst>
              <a:ext uri="{FF2B5EF4-FFF2-40B4-BE49-F238E27FC236}">
                <a16:creationId xmlns:a16="http://schemas.microsoft.com/office/drawing/2014/main" id="{E2B28353-A1F0-BCDD-59F5-317A7F545C03}"/>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4161099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5" y="712381"/>
            <a:ext cx="11465858" cy="5975289"/>
          </a:xfrm>
        </p:spPr>
        <p:txBody>
          <a:bodyPr>
            <a:normAutofit/>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	Synonymous Parallelism.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meaning of line 2 is more or less equivalent to the meaning of line 1. But “more or less” is the operative phrase. Seldom is the relationship so synonymous that one could reverse the lines without affecting the meaning. Note the following examples: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Psalm 19:1, 2	</a:t>
            </a:r>
          </a:p>
          <a:p>
            <a:pPr marL="4476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The heavens are telling the glory of God;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And the work of his hands declares the firmament.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Day to day pours forth speech;</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And night to night reveals knowledge.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808038">
              <a:lnSpc>
                <a:spcPct val="107000"/>
              </a:lnSpc>
              <a:spcAft>
                <a:spcPts val="600"/>
              </a:spcAft>
              <a:buNone/>
              <a:tabLst>
                <a:tab pos="228600" algn="l"/>
                <a:tab pos="685800" algn="l"/>
                <a:tab pos="896938" algn="l"/>
                <a:tab pos="914400" algn="l"/>
                <a:tab pos="1143000" algn="l"/>
              </a:tabLst>
            </a:pPr>
            <a:endParaRPr lang="en-US" sz="3000"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0328007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85979" y="1682259"/>
            <a:ext cx="10013576" cy="3970895"/>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42</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Responding with “Fear” and Wisdom</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to the Challenges </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to </a:t>
            </a:r>
            <a:r>
              <a:rPr lang="en-US" sz="40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God’s Ordered Universe</a:t>
            </a:r>
            <a:endParaRPr lang="en-US" sz="40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algn="ctr">
              <a:lnSpc>
                <a:spcPct val="107000"/>
              </a:lnSpc>
              <a:spcAft>
                <a:spcPts val="600"/>
              </a:spcAft>
              <a:tabLst>
                <a:tab pos="228600" algn="l"/>
                <a:tab pos="457200" algn="l"/>
                <a:tab pos="685800" algn="l"/>
                <a:tab pos="914400" algn="l"/>
                <a:tab pos="1143000" algn="l"/>
              </a:tabLst>
            </a:pPr>
            <a:r>
              <a:rPr lang="en-US" sz="40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(The Book of Job</a:t>
            </a:r>
            <a:r>
              <a:rPr lang="en-US" sz="4000" dirty="0">
                <a:solidFill>
                  <a:srgbClr val="230000"/>
                </a:solidFill>
                <a:latin typeface="Matura MT Script Capitals" panose="03020802060602070202" pitchFamily="66" charset="0"/>
                <a:ea typeface="Calibri" panose="020F0502020204030204" pitchFamily="34" charset="0"/>
                <a:cs typeface="Calibri" panose="020F0502020204030204" pitchFamily="34" charset="0"/>
              </a:rPr>
              <a:t>)</a:t>
            </a:r>
            <a:endParaRPr lang="en-US" sz="40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5165771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EB689-B552-8FF1-1244-0CC847C32BE8}"/>
              </a:ext>
            </a:extLst>
          </p:cNvPr>
          <p:cNvSpPr>
            <a:spLocks noGrp="1"/>
          </p:cNvSpPr>
          <p:nvPr>
            <p:ph type="title"/>
          </p:nvPr>
        </p:nvSpPr>
        <p:spPr>
          <a:xfrm>
            <a:off x="838200" y="655731"/>
            <a:ext cx="10515600" cy="728569"/>
          </a:xfrm>
        </p:spPr>
        <p:txBody>
          <a:bodyPr>
            <a:normAutofit/>
          </a:bodyPr>
          <a:lstStyle/>
          <a:p>
            <a:pPr algn="ctr"/>
            <a:r>
              <a:rPr lang="en-US" sz="3000" b="1" dirty="0">
                <a:solidFill>
                  <a:srgbClr val="FFFFCC"/>
                </a:solidFill>
                <a:latin typeface="+mn-lt"/>
              </a:rPr>
              <a:t>Introductory Comments</a:t>
            </a:r>
          </a:p>
        </p:txBody>
      </p:sp>
      <p:sp>
        <p:nvSpPr>
          <p:cNvPr id="3" name="Content Placeholder 2">
            <a:extLst>
              <a:ext uri="{FF2B5EF4-FFF2-40B4-BE49-F238E27FC236}">
                <a16:creationId xmlns:a16="http://schemas.microsoft.com/office/drawing/2014/main" id="{B9CBFC57-956E-9256-8FB0-8ABE6F735CD6}"/>
              </a:ext>
            </a:extLst>
          </p:cNvPr>
          <p:cNvSpPr>
            <a:spLocks noGrp="1"/>
          </p:cNvSpPr>
          <p:nvPr>
            <p:ph idx="1"/>
          </p:nvPr>
        </p:nvSpPr>
        <p:spPr>
          <a:xfrm>
            <a:off x="838200" y="1384300"/>
            <a:ext cx="10636624" cy="5276476"/>
          </a:xfrm>
        </p:spPr>
        <p:txBody>
          <a:bodyPr>
            <a:normAutofit lnSpcReduction="10000"/>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the last two sessions we explored the nature of normative wisdom in Israel, which operates under a series of assumptions: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1.	The universe is ordered and life proceeds according to a fixed order.</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2.	This order is teachable and learnable.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3.	By learning the order in the universe the individual is handed an instrument with which to determine and secure his/her way through life.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4.	The source and foundation of the order in the universe is God himself.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236223896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CBFC57-956E-9256-8FB0-8ABE6F735CD6}"/>
              </a:ext>
            </a:extLst>
          </p:cNvPr>
          <p:cNvSpPr>
            <a:spLocks noGrp="1"/>
          </p:cNvSpPr>
          <p:nvPr>
            <p:ph idx="1"/>
          </p:nvPr>
        </p:nvSpPr>
        <p:spPr>
          <a:xfrm>
            <a:off x="838200" y="698500"/>
            <a:ext cx="10636624" cy="5962276"/>
          </a:xfrm>
        </p:spPr>
        <p:txBody>
          <a:bodyPr>
            <a:normAutofit/>
          </a:bodyPr>
          <a:lstStyle/>
          <a:p>
            <a:pPr marL="0" indent="0">
              <a:lnSpc>
                <a:spcPct val="120000"/>
              </a:lnSpc>
              <a:spcBef>
                <a:spcPts val="0"/>
              </a:spcBef>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seldom is human experience as “neat” as this, and we are often driven to doubt that the universe is in fact ordered and that life proceeds according to that fixed order. It often strikes us as chaotic and random. Nor is the order always teachable and learnable. </a:t>
            </a:r>
          </a:p>
          <a:p>
            <a:pPr marL="0" indent="0">
              <a:lnSpc>
                <a:spcPct val="120000"/>
              </a:lnSpc>
              <a:spcBef>
                <a:spcPts val="0"/>
              </a:spcBef>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On the contrary, in the face of disaster especially we are often perplexed and wonder why we cannot recognize the order in the universe. And even when we think we have learned the order and have worked so hard to get our lives in step with that order, we lose our way in life. </a:t>
            </a:r>
            <a:endParaRPr lang="en-US" sz="3000" dirty="0">
              <a:latin typeface="+mn-lt"/>
            </a:endParaRPr>
          </a:p>
        </p:txBody>
      </p:sp>
    </p:spTree>
    <p:extLst>
      <p:ext uri="{BB962C8B-B14F-4D97-AF65-F5344CB8AC3E}">
        <p14:creationId xmlns:p14="http://schemas.microsoft.com/office/powerpoint/2010/main" val="30169383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CBFC57-956E-9256-8FB0-8ABE6F735CD6}"/>
              </a:ext>
            </a:extLst>
          </p:cNvPr>
          <p:cNvSpPr>
            <a:spLocks noGrp="1"/>
          </p:cNvSpPr>
          <p:nvPr>
            <p:ph idx="1"/>
          </p:nvPr>
        </p:nvSpPr>
        <p:spPr>
          <a:xfrm>
            <a:off x="838200" y="749300"/>
            <a:ext cx="10806954" cy="5911476"/>
          </a:xfrm>
        </p:spPr>
        <p:txBody>
          <a:bodyPr>
            <a:normAutofit/>
          </a:bodyPr>
          <a:lstStyle/>
          <a:p>
            <a:pPr marL="0" indent="0">
              <a:lnSpc>
                <a:spcPct val="100000"/>
              </a:lnSpc>
              <a:spcBef>
                <a:spcPts val="0"/>
              </a:spcBef>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And when our heads tell us that God is the source and foundation of the order in the universe we wonder why he remains silent in the face of our chaotic and painful experiences.</a:t>
            </a:r>
            <a:endParaRPr lang="en-US" sz="3000" b="1" dirty="0">
              <a:solidFill>
                <a:srgbClr val="FFFFCC"/>
              </a:solidFill>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We are not the first to be perplexed by the realities of life. The First Testament canon includes two compositions that wrestle with these issues. </a:t>
            </a:r>
          </a:p>
          <a:p>
            <a:pPr marL="0" indent="0">
              <a:lnSpc>
                <a:spcPct val="100000"/>
              </a:lnSpc>
              <a:spcBef>
                <a:spcPts val="0"/>
              </a:spcBef>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fact, we may look at the books of Job and Ecclesiastes as “wisdom in revolt,” protestations that the universe is not unfolding according to the built-in rules and the fear of YHWH does not pay.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buNone/>
            </a:pPr>
            <a:endParaRPr lang="en-US" sz="3000" dirty="0">
              <a:latin typeface="+mn-lt"/>
            </a:endParaRPr>
          </a:p>
        </p:txBody>
      </p:sp>
    </p:spTree>
    <p:extLst>
      <p:ext uri="{BB962C8B-B14F-4D97-AF65-F5344CB8AC3E}">
        <p14:creationId xmlns:p14="http://schemas.microsoft.com/office/powerpoint/2010/main" val="276890433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CBFC57-956E-9256-8FB0-8ABE6F735CD6}"/>
              </a:ext>
            </a:extLst>
          </p:cNvPr>
          <p:cNvSpPr>
            <a:spLocks noGrp="1"/>
          </p:cNvSpPr>
          <p:nvPr>
            <p:ph idx="1"/>
          </p:nvPr>
        </p:nvSpPr>
        <p:spPr>
          <a:xfrm>
            <a:off x="838200" y="990600"/>
            <a:ext cx="10806954" cy="5670176"/>
          </a:xfrm>
        </p:spPr>
        <p:txBody>
          <a:bodyPr>
            <a:normAutofit/>
          </a:bodyPr>
          <a:lstStyle/>
          <a:p>
            <a:pPr marL="0" indent="0">
              <a:lnSpc>
                <a:spcPct val="100000"/>
              </a:lnSpc>
              <a:spcBef>
                <a:spcPts val="0"/>
              </a:spcBef>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And when our heads tell us that God is the source and foundation of the order in the universe we wonder why he remains silent in the face of our chaotic and painful experiences.</a:t>
            </a:r>
            <a:endParaRPr lang="en-US" sz="3000" b="1" dirty="0">
              <a:solidFill>
                <a:srgbClr val="FFFFCC"/>
              </a:solidFill>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We are not the first to be perplexed by the realities of life. The First Testament canon includes two compositions that wrestle with these issues. </a:t>
            </a:r>
          </a:p>
          <a:p>
            <a:pPr marL="0" indent="0">
              <a:lnSpc>
                <a:spcPct val="100000"/>
              </a:lnSpc>
              <a:spcBef>
                <a:spcPts val="0"/>
              </a:spcBef>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fact, we may look at the books of Job and Ecclesiastes as “wisdom in revolt,” protestations that the universe is not unfolding according to the built-in rules and the fear of YHWH does not pay.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buNone/>
            </a:pPr>
            <a:endParaRPr lang="en-US" sz="3000" dirty="0">
              <a:latin typeface="+mn-lt"/>
            </a:endParaRPr>
          </a:p>
        </p:txBody>
      </p:sp>
    </p:spTree>
    <p:extLst>
      <p:ext uri="{BB962C8B-B14F-4D97-AF65-F5344CB8AC3E}">
        <p14:creationId xmlns:p14="http://schemas.microsoft.com/office/powerpoint/2010/main" val="263408444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D8D5E-97C6-B1E7-A34C-95C3D652E6BA}"/>
              </a:ext>
            </a:extLst>
          </p:cNvPr>
          <p:cNvSpPr>
            <a:spLocks noGrp="1"/>
          </p:cNvSpPr>
          <p:nvPr>
            <p:ph type="title"/>
          </p:nvPr>
        </p:nvSpPr>
        <p:spPr>
          <a:xfrm>
            <a:off x="753035" y="489137"/>
            <a:ext cx="10515600" cy="755463"/>
          </a:xfrm>
        </p:spPr>
        <p:txBody>
          <a:bodyPr>
            <a:normAutofit/>
          </a:bodyPr>
          <a:lstStyle/>
          <a:p>
            <a:pPr algn="ctr"/>
            <a:r>
              <a:rPr lang="en-US" sz="3000" b="1" dirty="0">
                <a:solidFill>
                  <a:srgbClr val="FFFFCC"/>
                </a:solidFill>
                <a:latin typeface="+mn-lt"/>
              </a:rPr>
              <a:t>Job</a:t>
            </a:r>
          </a:p>
        </p:txBody>
      </p:sp>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466165" y="1244600"/>
            <a:ext cx="11089341" cy="5344460"/>
          </a:xfrm>
        </p:spPr>
        <p:txBody>
          <a:bodyPr>
            <a:normAutofit lnSpcReduction="10000"/>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1.	Date and Authorship</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book of Job is one of the most difficult books in the First Testament to date. Several factors contribute to this problem: </a:t>
            </a:r>
          </a:p>
          <a:p>
            <a:pPr marL="962025" indent="-514350">
              <a:lnSpc>
                <a:spcPct val="110000"/>
              </a:lnSpc>
              <a:spcBef>
                <a:spcPts val="0"/>
              </a:spcBef>
              <a:spcAft>
                <a:spcPts val="600"/>
              </a:spcAft>
              <a:buAutoNum type="alphaLcPeriod"/>
              <a:tabLst>
                <a:tab pos="179388" algn="l"/>
                <a:tab pos="2286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book is made up of a series of discreet literary units, each of which has a radically different style and content, and some of which seem unconnected to the rest: a complex evolution of the book: </a:t>
            </a:r>
          </a:p>
          <a:p>
            <a:pPr marL="447675" indent="0">
              <a:lnSpc>
                <a:spcPct val="110000"/>
              </a:lnSpc>
              <a:spcBef>
                <a:spcPts val="0"/>
              </a:spcBef>
              <a:spcAft>
                <a:spcPts val="600"/>
              </a:spcAft>
              <a:buNone/>
              <a:tabLst>
                <a:tab pos="179388" algn="l"/>
                <a:tab pos="2286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Prologue (1–2), The Debate between Job and his Friends (3–27), Hymn on Wisdom (28), Job’s Soliloquy (29–31), Elihu’s Speeches (32–37), YHWH’s Speeches (38–42:6), Epilogue (42:7–17).</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138213588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528918" y="723900"/>
            <a:ext cx="11456894" cy="5865160"/>
          </a:xfrm>
        </p:spPr>
        <p:txBody>
          <a:bodyPr>
            <a:normAutofit fontScale="92500" lnSpcReduction="10000"/>
          </a:bodyPr>
          <a:lstStyle/>
          <a:p>
            <a:pPr marL="514350" indent="-514350">
              <a:lnSpc>
                <a:spcPct val="120000"/>
              </a:lnSpc>
              <a:spcBef>
                <a:spcPts val="0"/>
              </a:spcBef>
              <a:spcAft>
                <a:spcPts val="600"/>
              </a:spcAft>
              <a:buAutoNum type="alphaLcPeriod" startAt="2"/>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Style. </a:t>
            </a:r>
          </a:p>
          <a:p>
            <a:pPr marL="538163"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Prologue and Epilogue are cast in classical prose; the remainder in poetry.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514350" indent="-514350">
              <a:lnSpc>
                <a:spcPct val="120000"/>
              </a:lnSpc>
              <a:spcBef>
                <a:spcPts val="0"/>
              </a:spcBef>
              <a:spcAft>
                <a:spcPts val="600"/>
              </a:spcAft>
              <a:buAutoNum type="alphaLcPeriod" startAt="3"/>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Language. </a:t>
            </a:r>
          </a:p>
          <a:p>
            <a:pPr marL="538163"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While the Prologue and Epilogue are cast in classical Hebrew, the language of the poetic heart of the book is among the richest and most difficult in the First Testament. </a:t>
            </a:r>
          </a:p>
          <a:p>
            <a:pPr marL="538163"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 breadth of vocabulary, with numerous synonyms, more than 100 words that appear nowhere else in the First Testament (hapax legomena)  a multitude of loan words, and numerous archaic forms, place the poetry of this book in a category all its own.</a:t>
            </a:r>
            <a:endParaRPr lang="en-US" sz="3000" dirty="0">
              <a:latin typeface="+mn-lt"/>
            </a:endParaRPr>
          </a:p>
        </p:txBody>
      </p:sp>
    </p:spTree>
    <p:extLst>
      <p:ext uri="{BB962C8B-B14F-4D97-AF65-F5344CB8AC3E}">
        <p14:creationId xmlns:p14="http://schemas.microsoft.com/office/powerpoint/2010/main" val="47865415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1016000"/>
            <a:ext cx="10927977" cy="5573060"/>
          </a:xfrm>
        </p:spPr>
        <p:txBody>
          <a:bodyPr>
            <a:normAutofit/>
          </a:bodyPr>
          <a:lstStyle/>
          <a:p>
            <a:pPr marL="514350" indent="-514350">
              <a:lnSpc>
                <a:spcPct val="120000"/>
              </a:lnSpc>
              <a:spcBef>
                <a:spcPts val="0"/>
              </a:spcBef>
              <a:spcAft>
                <a:spcPts val="600"/>
              </a:spcAft>
              <a:buAutoNum type="alphaLcPeriod" startAt="4"/>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Content. </a:t>
            </a:r>
          </a:p>
          <a:p>
            <a:pPr marL="538163"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picture that is painted of Job is inconsistent. The Prologue and Epilogue present him as a venerable and perfect saint; the dialogue casts him as a bitter man, shaking his fist in the face of God. The adversary (called “the </a:t>
            </a:r>
            <a:r>
              <a:rPr lang="en-US" sz="3000" b="1" dirty="0" err="1">
                <a:solidFill>
                  <a:srgbClr val="FFFFCC"/>
                </a:solidFill>
                <a:effectLst/>
                <a:latin typeface="+mn-lt"/>
                <a:ea typeface="Calibri" panose="020F0502020204030204" pitchFamily="34" charset="0"/>
                <a:cs typeface="Calibri" panose="020F0502020204030204" pitchFamily="34" charset="0"/>
              </a:rPr>
              <a:t>satan</a:t>
            </a:r>
            <a:r>
              <a:rPr lang="en-US" sz="3000" b="1" dirty="0">
                <a:solidFill>
                  <a:srgbClr val="FFFFCC"/>
                </a:solidFill>
                <a:effectLst/>
                <a:latin typeface="+mn-lt"/>
                <a:ea typeface="Calibri" panose="020F0502020204030204" pitchFamily="34" charset="0"/>
                <a:cs typeface="Calibri" panose="020F0502020204030204" pitchFamily="34" charset="0"/>
              </a:rPr>
              <a:t>”) appears only in the Prologue. The divine name YHWH (YHWH in translation) occurs only in the Prologue and Epilogue.</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8995746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1193800"/>
            <a:ext cx="10927977" cy="5395260"/>
          </a:xfrm>
        </p:spPr>
        <p:txBody>
          <a:bodyPr>
            <a:normAutofit/>
          </a:bodyPr>
          <a:lstStyle/>
          <a:p>
            <a:pPr marL="514350" indent="-514350">
              <a:lnSpc>
                <a:spcPct val="120000"/>
              </a:lnSpc>
              <a:spcBef>
                <a:spcPts val="0"/>
              </a:spcBef>
              <a:spcAft>
                <a:spcPts val="600"/>
              </a:spcAft>
              <a:buAutoNum type="alphaLcPeriod" startAt="5"/>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Poem on Wisdom. </a:t>
            </a:r>
          </a:p>
          <a:p>
            <a:pPr marL="538163"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Chapter 28 is quite different from anything else in the book in its poetic style and the theoretical nature of its discussion of wisdom. Besides this, Elihu, who speaks in chapters 32–37, is not mentioned in the Prologue or Epilogue, and many feel that he contributes nothing to the debate. </a:t>
            </a:r>
          </a:p>
          <a:p>
            <a:pPr marL="538163"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As for the speeches of YHWH in 38:1–42:6, they seem to speak right past the central problem of the book, and the poems on Leviathan and Behemoth seem inferior in literary quality.</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1473552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815788"/>
            <a:ext cx="10927977" cy="5773272"/>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It is no wonder that critical scholars cannot agree on what to do with this book. Some think it was originally written in Arabic (A. Guillaume), others in Aramaic (N. H. Tur–Sinai), still others in Edomite (R. H. Pfeiffer). </a:t>
            </a: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most view it to be an artificial conglomerate made up of independent fragments poorly combined to develop a story whose original core is represented by an old folk tale about a patriarch tested by misfortune, but who retained his faith in God.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50735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1165412"/>
            <a:ext cx="11017623" cy="5522258"/>
          </a:xfrm>
        </p:spPr>
        <p:txBody>
          <a:bodyPr>
            <a:norm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Isaiah 1:3		Israel does not know;</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My people do not understand.</a:t>
            </a:r>
          </a:p>
          <a:p>
            <a:pPr marL="0"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 51:1		Be gracious to me, O God,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according to your lovingkindness;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pPr>
            <a:r>
              <a:rPr lang="en-US" sz="3000" b="1" dirty="0">
                <a:solidFill>
                  <a:srgbClr val="FFFFCC"/>
                </a:solidFill>
                <a:effectLst/>
                <a:latin typeface="+mn-lt"/>
                <a:ea typeface="MS Gothic" panose="020B0609070205080204" pitchFamily="49" charset="-128"/>
              </a:rPr>
              <a:t>			According to the greatness of your compassion, 					blot out my transgression.</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82381341"/>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965200"/>
            <a:ext cx="10927977" cy="5623860"/>
          </a:xfrm>
        </p:spPr>
        <p:txBody>
          <a:bodyPr>
            <a:norm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these reconstructions are all speculative, and we do best to interpret the book as a serious literary work based upon an historical event and constructed around a deliberate and sensible plot. Norman </a:t>
            </a:r>
            <a:r>
              <a:rPr lang="en-US" sz="3000" b="1" dirty="0" err="1">
                <a:solidFill>
                  <a:srgbClr val="FFFFCC"/>
                </a:solidFill>
                <a:effectLst/>
                <a:latin typeface="+mn-lt"/>
                <a:ea typeface="Calibri" panose="020F0502020204030204" pitchFamily="34" charset="0"/>
                <a:cs typeface="Calibri" panose="020F0502020204030204" pitchFamily="34" charset="0"/>
              </a:rPr>
              <a:t>Habel</a:t>
            </a:r>
            <a:r>
              <a:rPr lang="en-US" sz="3000" b="1" dirty="0">
                <a:solidFill>
                  <a:srgbClr val="FFFFCC"/>
                </a:solidFill>
                <a:effectLst/>
                <a:latin typeface="+mn-lt"/>
                <a:ea typeface="Calibri" panose="020F0502020204030204" pitchFamily="34" charset="0"/>
                <a:cs typeface="Calibri" panose="020F0502020204030204" pitchFamily="34" charset="0"/>
              </a:rPr>
              <a:t>, for example, recognizes the following elements in the plot: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I.	 1:1–2:10	The Conflict Hidden: God Afflicts the Hero</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II.	 2:11–31:40	The Conflict Exposed: The Hero Challenges God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III.	 32:1–42:17	The Conflict Resolved: God Challenges the Hero</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1373215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502024"/>
            <a:ext cx="10927977" cy="6087036"/>
          </a:xfrm>
        </p:spPr>
        <p:txBody>
          <a:bodyPr>
            <a:normAutofit/>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evidences of unity extend beyond the structure to the terminology, theme, and other literary features. The Prologue prepares for the dialogue; the Elihu speeches are consistent with the preceding in style and content. In fact, they advance the argumentation.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u="sng" dirty="0">
                <a:solidFill>
                  <a:srgbClr val="FFFFCC"/>
                </a:solidFill>
                <a:effectLst/>
                <a:latin typeface="+mn-lt"/>
                <a:ea typeface="Calibri" panose="020F0502020204030204" pitchFamily="34" charset="0"/>
                <a:cs typeface="Calibri" panose="020F0502020204030204" pitchFamily="34" charset="0"/>
              </a:rPr>
              <a:t>Conclusion: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228600">
              <a:lnSpc>
                <a:spcPct val="110000"/>
              </a:lnSpc>
              <a:spcBef>
                <a:spcPts val="0"/>
              </a:spcBef>
              <a:spcAft>
                <a:spcPts val="600"/>
              </a:spcAft>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internal evidence suggests the events portrayed are from a distant patriarchal past. But the combination of archaisms (early features) and Aramaisms (late features) makes it impossible to determine when the book was written.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7148188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914400"/>
            <a:ext cx="10721789" cy="5674660"/>
          </a:xfrm>
        </p:spPr>
        <p:txBody>
          <a:bodyPr>
            <a:normAutofit/>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Most treat the book as post-exilic (on the basis of the exalted monotheism of YHWH’s speeches), but Andersen argues that it must have been written prior to 734 BC. </a:t>
            </a: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 propose that an Israelite living on the fringes of Israelite territory, perhaps by the mid-eighth century BC wrote the book. This would account for the numerous dialectical and linguistic problems presented by the text.</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487597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990600"/>
            <a:ext cx="10721789" cy="5598460"/>
          </a:xfrm>
        </p:spPr>
        <p:txBody>
          <a:bodyPr>
            <a:norm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2.	The Nature of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At the macroscopic level, the book divides readily into a narrative Prologue and Epilogue, which have been separated by a lengthy series of poems. The series of poems contains several genres of material: a hymn (chapter 28); soliloquies (chapters 3, 29–31); and dialogue in the form of disputation speeches. Within these one may also identify riddles, curses, laments etc.</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815236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1028700"/>
            <a:ext cx="10721789" cy="55603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narrative portion seems to be based upon an actual historical occurrence or reflect a realistic series of events, and the figures in the book seem to have been real people.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exilic prophet Ezekiel refers to Job, along with Noah and Daniel, as three paradigms of righteousness, but whose mere presence could have no bearing on the fate of Judah (Ezekiel 14:14, 20).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prophet seems to be alluding to the historical person who lived in the hoary past, but who has become proverbial for his righteous character. Even so, as a whole the book should not be treated as a literal record of the events reflected.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550709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1016000"/>
            <a:ext cx="10892118" cy="5573059"/>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Instead, the composition is best interpreted as a literary piece, perhaps something like a six-act drama (I: 1–2; II:3–27; III:29–31; IV:32–37; V:37–42:6; VI:40:7–17).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Chapter 28 functions as a literary curtain, inserted at a critical moment to relieve the tension, and to prepare the way for the resolution of the crisis—like the intermission in a performance.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We should not interpret the speeches as transcripts of the original presentations (people do not normally dialogue in poetic style); rather these should be viewed as artful creations, the combination of which results in a powerful emotional and theological statement.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341111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609600"/>
            <a:ext cx="10721789" cy="59794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If I may use an analogy from the visual arts, the book of Job is not cast as a photograph of the man and his experiences, but as an arresting impressionistic literary painting.</a:t>
            </a:r>
          </a:p>
          <a:p>
            <a:pPr marL="0"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latin typeface="+mn-lt"/>
              <a:ea typeface="Calibri" panose="020F0502020204030204" pitchFamily="34" charset="0"/>
              <a:cs typeface="Calibri" panose="020F050202020403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literary quality of the book has long been recognized. Tennyson considered the book the greatest poem ever written. R. H. Pfeiffer described it as “one of the most original works in the poetry of humankind. So original in fact that it does not fit into any of the standard categories devised by literary criticism.”</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3765494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609600"/>
            <a:ext cx="10721789" cy="5979460"/>
          </a:xfrm>
        </p:spPr>
        <p:txBody>
          <a:bodyPr>
            <a:noAutofit/>
          </a:bodyPr>
          <a:lstStyle/>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3.	The Design of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structure of the book is obvious and has already been identified. However, its artistry may be portrayed diagrammatically as follows:</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7085748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1BEB4-DCC0-3F98-E637-9982D827EA2B}"/>
              </a:ext>
            </a:extLst>
          </p:cNvPr>
          <p:cNvSpPr>
            <a:spLocks noGrp="1"/>
          </p:cNvSpPr>
          <p:nvPr>
            <p:ph type="title"/>
          </p:nvPr>
        </p:nvSpPr>
        <p:spPr>
          <a:xfrm>
            <a:off x="618568" y="140727"/>
            <a:ext cx="10972800" cy="540310"/>
          </a:xfrm>
        </p:spPr>
        <p:txBody>
          <a:bodyPr>
            <a:noAutofit/>
          </a:bodyPr>
          <a:lstStyle/>
          <a:p>
            <a:pPr algn="ctr"/>
            <a:r>
              <a:rPr lang="en-US" sz="3000" b="1" dirty="0">
                <a:solidFill>
                  <a:srgbClr val="FFFFCC"/>
                </a:solidFill>
                <a:latin typeface="+mn-lt"/>
              </a:rPr>
              <a:t>The Structure and Composition of the Book of Job</a:t>
            </a:r>
            <a:endParaRPr lang="en-US" sz="3000" b="1" dirty="0">
              <a:latin typeface="+mn-lt"/>
            </a:endParaRPr>
          </a:p>
        </p:txBody>
      </p:sp>
      <p:sp>
        <p:nvSpPr>
          <p:cNvPr id="12" name="Content Placeholder 11">
            <a:extLst>
              <a:ext uri="{FF2B5EF4-FFF2-40B4-BE49-F238E27FC236}">
                <a16:creationId xmlns:a16="http://schemas.microsoft.com/office/drawing/2014/main" id="{D2EA0187-F3A5-E7FA-CF03-0B5ED935FDE0}"/>
              </a:ext>
            </a:extLst>
          </p:cNvPr>
          <p:cNvSpPr>
            <a:spLocks noGrp="1"/>
          </p:cNvSpPr>
          <p:nvPr>
            <p:ph idx="1"/>
          </p:nvPr>
        </p:nvSpPr>
        <p:spPr/>
        <p:txBody>
          <a:bodyPr/>
          <a:lstStyle/>
          <a:p>
            <a:endParaRPr lang="en-US"/>
          </a:p>
        </p:txBody>
      </p:sp>
      <p:cxnSp>
        <p:nvCxnSpPr>
          <p:cNvPr id="16" name="Straight Arrow Connector 15">
            <a:extLst>
              <a:ext uri="{FF2B5EF4-FFF2-40B4-BE49-F238E27FC236}">
                <a16:creationId xmlns:a16="http://schemas.microsoft.com/office/drawing/2014/main" id="{9CD42036-0066-EE3D-A4ED-3A8DD94C1CA1}"/>
              </a:ext>
            </a:extLst>
          </p:cNvPr>
          <p:cNvCxnSpPr/>
          <p:nvPr/>
        </p:nvCxnSpPr>
        <p:spPr>
          <a:xfrm flipV="1">
            <a:off x="6463553" y="2967318"/>
            <a:ext cx="1039906" cy="1721223"/>
          </a:xfrm>
          <a:prstGeom prst="straightConnector1">
            <a:avLst/>
          </a:prstGeom>
          <a:ln w="28575">
            <a:prstDash val="dash"/>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2E3F5372-7FE8-0BF3-B29D-07261C30599E}"/>
              </a:ext>
            </a:extLst>
          </p:cNvPr>
          <p:cNvCxnSpPr/>
          <p:nvPr/>
        </p:nvCxnSpPr>
        <p:spPr>
          <a:xfrm flipV="1">
            <a:off x="6463553" y="2967318"/>
            <a:ext cx="1102659" cy="1721223"/>
          </a:xfrm>
          <a:prstGeom prst="straightConnector1">
            <a:avLst/>
          </a:prstGeom>
          <a:ln w="28575">
            <a:prstDash val="dash"/>
            <a:tailEnd type="triangle"/>
          </a:ln>
        </p:spPr>
        <p:style>
          <a:lnRef idx="1">
            <a:schemeClr val="dk1"/>
          </a:lnRef>
          <a:fillRef idx="0">
            <a:schemeClr val="dk1"/>
          </a:fillRef>
          <a:effectRef idx="0">
            <a:schemeClr val="dk1"/>
          </a:effectRef>
          <a:fontRef idx="minor">
            <a:schemeClr val="tx1"/>
          </a:fontRef>
        </p:style>
      </p:cxnSp>
      <p:pic>
        <p:nvPicPr>
          <p:cNvPr id="4" name="Picture 3">
            <a:extLst>
              <a:ext uri="{FF2B5EF4-FFF2-40B4-BE49-F238E27FC236}">
                <a16:creationId xmlns:a16="http://schemas.microsoft.com/office/drawing/2014/main" id="{848B6DBD-BA71-A8AF-BCBE-8B4DCC0AC0A6}"/>
              </a:ext>
            </a:extLst>
          </p:cNvPr>
          <p:cNvPicPr>
            <a:picLocks noChangeAspect="1"/>
          </p:cNvPicPr>
          <p:nvPr/>
        </p:nvPicPr>
        <p:blipFill>
          <a:blip r:embed="rId2"/>
          <a:stretch>
            <a:fillRect/>
          </a:stretch>
        </p:blipFill>
        <p:spPr>
          <a:xfrm>
            <a:off x="1066801" y="788895"/>
            <a:ext cx="10067364" cy="5782234"/>
          </a:xfrm>
          <a:prstGeom prst="rect">
            <a:avLst/>
          </a:prstGeom>
        </p:spPr>
      </p:pic>
    </p:spTree>
    <p:extLst>
      <p:ext uri="{BB962C8B-B14F-4D97-AF65-F5344CB8AC3E}">
        <p14:creationId xmlns:p14="http://schemas.microsoft.com/office/powerpoint/2010/main" val="229023130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660400"/>
            <a:ext cx="10963836" cy="59286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u="sng" dirty="0">
                <a:solidFill>
                  <a:srgbClr val="FFFFCC"/>
                </a:solidFill>
                <a:effectLst/>
                <a:latin typeface="+mn-lt"/>
                <a:ea typeface="Calibri" panose="020F0502020204030204" pitchFamily="34" charset="0"/>
                <a:cs typeface="Calibri" panose="020F0502020204030204" pitchFamily="34" charset="0"/>
              </a:rPr>
              <a:t>Comments</a:t>
            </a:r>
            <a:r>
              <a:rPr lang="en-US" sz="3000" b="1" dirty="0">
                <a:solidFill>
                  <a:srgbClr val="FFFFCC"/>
                </a:solidFill>
                <a:effectLst/>
                <a:latin typeface="+mn-lt"/>
                <a:ea typeface="Calibri" panose="020F0502020204030204" pitchFamily="34" charset="0"/>
                <a:cs typeface="Calibri" panose="020F0502020204030204" pitchFamily="34" charset="0"/>
              </a:rPr>
              <a: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	The Narrative Framework. The Prologue and Epilogue provide the framework for the debate in the middle. These narrative sections set the stage and describe the resolution of the problem dealt with in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	The Wisdom Hymn. This beautifully crafted poem summarizes the key issue in the book: the nature of faith. The climax is reached in v. 28.</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c.	Job’s Soliloquies. These represent statements of the problem from the perspective of the sufferer. In his mind YHWH has acted arbitrarily against his devotee, without respect to his character and his longstanding fidelity.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00593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776176"/>
            <a:ext cx="11017623" cy="5911493"/>
          </a:xfrm>
        </p:spPr>
        <p:txBody>
          <a:bodyPr>
            <a:noAutofit/>
          </a:bodyPr>
          <a:lstStyle/>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Few poems are consistent in the patterns of semantic parallelism employed. The interest of he reader/hearer is maintained by varying the arrangements, as in Lamech’s sword song, Gen 4:23–24:</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Adah and Zillah, listen to my voice;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You wives of Lamech, give heed to my speech.</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For I have killed a man for wounding me,							Even a boy for striking me.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If Cain is avenged sevenfold,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Then Lamech seventy-sevenfold.</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096254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1092200"/>
            <a:ext cx="10963836" cy="5496860"/>
          </a:xfrm>
        </p:spPr>
        <p:txBody>
          <a:bodyPr>
            <a:noAutofit/>
          </a:bodyPr>
          <a:lstStyle/>
          <a:p>
            <a:pPr marL="514350" indent="-514350">
              <a:lnSpc>
                <a:spcPct val="100000"/>
              </a:lnSpc>
              <a:spcBef>
                <a:spcPts val="0"/>
              </a:spcBef>
              <a:spcAft>
                <a:spcPts val="600"/>
              </a:spcAft>
              <a:buAutoNum type="alphaLcPeriod" startAt="4"/>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Speeches of the Three “Friends.” The responses of the three friends are based respectively on experience and observation (Eliphaz, 4:8), tradition (Bildad, 8:8–10), and common sense (Zophar, 11:6ff.).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primary function of the speeches of the three is to answer the problem of Job’s suffering from the perspective of cold orthodoxy. Their response may be characterized as dogmatic, cold, and irrelevant to the present case.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Their theology is thoroughly orthodox, and their pronouncements as a whole unimpeachable. But in these three, cold orthodoxy is caricatured by:</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8061199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1079500"/>
            <a:ext cx="10963836" cy="5509559"/>
          </a:xfrm>
        </p:spPr>
        <p:txBody>
          <a:bodyPr>
            <a:noAutofit/>
          </a:bodyPr>
          <a:lstStyle/>
          <a:p>
            <a:pPr marL="717550" indent="-717550">
              <a:lnSpc>
                <a:spcPct val="100000"/>
              </a:lnSpc>
              <a:spcBef>
                <a:spcPts val="0"/>
              </a:spcBef>
              <a:spcAft>
                <a:spcPts val="600"/>
              </a:spcAft>
              <a:buAutoNum type="arabicParenBoth"/>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Their Verbosity. No matter how much time they spend and words they utter defending their position their answers do not fit the present situation. Space and volume alone do not strengthen a weak case.</a:t>
            </a:r>
          </a:p>
          <a:p>
            <a:pPr marL="717550" indent="-717550">
              <a:lnSpc>
                <a:spcPct val="100000"/>
              </a:lnSpc>
              <a:spcBef>
                <a:spcPts val="0"/>
              </a:spcBef>
              <a:spcAft>
                <a:spcPts val="600"/>
              </a:spcAft>
              <a:buAutoNum type="arabicParenBoth"/>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rPr>
              <a:t>The Law of Diminishing Returns. The longer the discussion proceeds, the less the men have to say, both in terms of substance and length of speeches. The sizes of the respective speeches may be charted as follows: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9884838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609600"/>
            <a:ext cx="11250706" cy="5979460"/>
          </a:xfrm>
        </p:spPr>
        <p:txBody>
          <a:bodyPr>
            <a:noAutofit/>
          </a:bodyPr>
          <a:lstStyle/>
          <a:p>
            <a:pPr marL="0" indent="0">
              <a:lnSpc>
                <a:spcPct val="107000"/>
              </a:lnSpc>
              <a:spcAft>
                <a:spcPts val="800"/>
              </a:spcAft>
              <a:buNone/>
              <a:tabLst>
                <a:tab pos="228600" algn="l"/>
                <a:tab pos="457200" algn="l"/>
                <a:tab pos="685800" algn="l"/>
                <a:tab pos="914400" algn="l"/>
                <a:tab pos="1143000" algn="l"/>
              </a:tabLst>
            </a:pPr>
            <a:r>
              <a:rPr lang="en-US" sz="3000" b="1" u="sng" dirty="0">
                <a:solidFill>
                  <a:srgbClr val="FFFFCC"/>
                </a:solidFill>
                <a:effectLst/>
                <a:latin typeface="+mn-lt"/>
                <a:ea typeface="Calibri" panose="020F0502020204030204" pitchFamily="34" charset="0"/>
                <a:cs typeface="Calibri" panose="020F0502020204030204" pitchFamily="34" charset="0"/>
              </a:rPr>
              <a:t>Speaker	First Speech	   Second Speech	Third Speech</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600200" algn="l"/>
                <a:tab pos="2743200" algn="l"/>
                <a:tab pos="3886200" algn="l"/>
              </a:tabLst>
            </a:pPr>
            <a:r>
              <a:rPr lang="en-US" sz="3000" b="1" dirty="0">
                <a:solidFill>
                  <a:srgbClr val="FFFFCC"/>
                </a:solidFill>
                <a:effectLst/>
                <a:latin typeface="+mn-lt"/>
                <a:ea typeface="Calibri" panose="020F0502020204030204" pitchFamily="34" charset="0"/>
                <a:cs typeface="Calibri" panose="020F0502020204030204" pitchFamily="34" charset="0"/>
              </a:rPr>
              <a:t>Eliphaz		48			   35				30</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600200" algn="l"/>
                <a:tab pos="2743200" algn="l"/>
                <a:tab pos="3886200" algn="l"/>
              </a:tabLst>
            </a:pPr>
            <a:r>
              <a:rPr lang="en-US" sz="3000" b="1" dirty="0">
                <a:solidFill>
                  <a:srgbClr val="FFFFCC"/>
                </a:solidFill>
                <a:effectLst/>
                <a:latin typeface="+mn-lt"/>
                <a:ea typeface="Calibri" panose="020F0502020204030204" pitchFamily="34" charset="0"/>
                <a:cs typeface="Calibri" panose="020F0502020204030204" pitchFamily="34" charset="0"/>
              </a:rPr>
              <a:t>Bildad		22			    21	 			  6</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600200" algn="l"/>
                <a:tab pos="2743200" algn="l"/>
                <a:tab pos="3886200" algn="l"/>
              </a:tabLst>
            </a:pPr>
            <a:r>
              <a:rPr lang="en-US" sz="3000" b="1" u="sng" dirty="0">
                <a:solidFill>
                  <a:srgbClr val="FFFFCC"/>
                </a:solidFill>
                <a:effectLst/>
                <a:latin typeface="+mn-lt"/>
                <a:ea typeface="Calibri" panose="020F0502020204030204" pitchFamily="34" charset="0"/>
                <a:cs typeface="Calibri" panose="020F0502020204030204" pitchFamily="34" charset="0"/>
              </a:rPr>
              <a:t>Zophar		20			    29	 			––	__</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600200" algn="l"/>
                <a:tab pos="2743200" algn="l"/>
                <a:tab pos="3886200" algn="l"/>
              </a:tabLst>
            </a:pPr>
            <a:r>
              <a:rPr lang="en-US" sz="3000" b="1" dirty="0">
                <a:solidFill>
                  <a:srgbClr val="FFFFCC"/>
                </a:solidFill>
                <a:effectLst/>
                <a:latin typeface="+mn-lt"/>
                <a:ea typeface="Calibri" panose="020F0502020204030204" pitchFamily="34" charset="0"/>
                <a:cs typeface="Calibri" panose="020F0502020204030204" pitchFamily="34" charset="0"/>
              </a:rPr>
              <a:t>Total			90			    85				36</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This is an intentional literary device to demonstrate the bankruptcy of their position.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3928236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27529" y="863600"/>
            <a:ext cx="11250706" cy="5725460"/>
          </a:xfrm>
        </p:spPr>
        <p:txBody>
          <a:bodyPr>
            <a:noAutofit/>
          </a:bodyPr>
          <a:lstStyle/>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(3)	Their Identification as “Friends.”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627063" indent="0">
              <a:lnSpc>
                <a:spcPct val="107000"/>
              </a:lnSpc>
              <a:spcAft>
                <a:spcPts val="600"/>
              </a:spcAft>
              <a:buNone/>
              <a:tabLst>
                <a:tab pos="228600" algn="l"/>
                <a:tab pos="6270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This too is an artistic device to expose the hypocrisy of cold orthodoxy. According to the biblical definition, a friend is one who (a) knows one intimately; and (b) who accepts full responsibility for the other’s welfare. </a:t>
            </a:r>
          </a:p>
          <a:p>
            <a:pPr marL="627063" indent="0">
              <a:lnSpc>
                <a:spcPct val="107000"/>
              </a:lnSpc>
              <a:spcAft>
                <a:spcPts val="600"/>
              </a:spcAft>
              <a:buNone/>
              <a:tabLst>
                <a:tab pos="228600" algn="l"/>
                <a:tab pos="6270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These three appear to fit the definition outwardly, but in the end their theological positions are much more important than the welfare of Job. They land up tearing him apart instead of building him up. In fact, it was their speeches that drove Job to the brink of collapse.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9719815"/>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358588" y="1066800"/>
            <a:ext cx="11519647" cy="5522260"/>
          </a:xfrm>
        </p:spPr>
        <p:txBody>
          <a:bodyPr>
            <a:noAutofit/>
          </a:bodyPr>
          <a:lstStyle/>
          <a:p>
            <a:pPr marL="447675" indent="-447675">
              <a:lnSpc>
                <a:spcPct val="100000"/>
              </a:lnSpc>
              <a:spcBef>
                <a:spcPts val="0"/>
              </a:spcBef>
              <a:spcAft>
                <a:spcPts val="600"/>
              </a:spcAft>
              <a:buAutoNum type="alphaLcPeriod" startAt="5"/>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Elihu’s Speeches. </a:t>
            </a:r>
          </a:p>
          <a:p>
            <a:pPr marL="447675" indent="0">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Despite his opening apologies, Elihu started out with great verbosity and pomp. He had no illusions of his own importance, leading the audience watching this drama to expect little from him. </a:t>
            </a:r>
          </a:p>
          <a:p>
            <a:pPr marL="447675" indent="0">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As he proceeded, his claimed inspiration became more apparent. In chapter 33 he answered Job’s charge of God’s remoteness. God does in fact speak to men through dreams and sickness.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3030848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358588" y="1129552"/>
            <a:ext cx="11519647" cy="5459507"/>
          </a:xfrm>
        </p:spPr>
        <p:txBody>
          <a:bodyPr>
            <a:noAutofit/>
          </a:bodyPr>
          <a:lstStyle/>
          <a:p>
            <a:pPr marL="447675" indent="0">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purpose of sickness is to teach people the lessons of life and of God. God is in fact interested in men, but essentially beyond human understanding. </a:t>
            </a:r>
          </a:p>
          <a:p>
            <a:pPr marL="447675" indent="0">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Therefore, the only appropriate response is to fear him. Elihu’s role in the drama is to prepare for the speeches of YHWH. He has finally got Job to close his mouth and to open his ears. Now YHWH can begin.</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3283191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358588" y="878540"/>
            <a:ext cx="11519647" cy="5710519"/>
          </a:xfrm>
        </p:spPr>
        <p:txBody>
          <a:bodyPr>
            <a:noAutofit/>
          </a:bodyPr>
          <a:lstStyle/>
          <a:p>
            <a:pPr marL="342900" indent="-342900">
              <a:lnSpc>
                <a:spcPct val="100000"/>
              </a:lnSpc>
              <a:spcBef>
                <a:spcPts val="0"/>
              </a:spcBef>
              <a:spcAft>
                <a:spcPts val="600"/>
              </a:spcAft>
              <a:buAutoNum type="alphaLcPeriod" startAt="6"/>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YHWH’s Speeches.</a:t>
            </a:r>
          </a:p>
          <a:p>
            <a:pPr marL="3587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Judging by (1) their final position in the book, (2) the exalted nature of the speaker, and (3) the unparalleled magnificence of the poetry, the speeches of YHWH obviously represent the climax of the book. But they present several problems: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(1)	They are concerned primarily with natural wonders;</a:t>
            </a:r>
            <a:endParaRPr lang="en-US" sz="3000" b="1" dirty="0">
              <a:solidFill>
                <a:srgbClr val="FFFFCC"/>
              </a:solidFill>
              <a:latin typeface="+mn-l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(2)	They are silent on Job’s suffering and alleged sin.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(3)	The never mention or even allude to Job’s “friends.”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538163"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09215054"/>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358588" y="878540"/>
            <a:ext cx="11519647" cy="5710519"/>
          </a:xfrm>
        </p:spPr>
        <p:txBody>
          <a:bodyPr>
            <a:noAutofit/>
          </a:bodyPr>
          <a:lstStyle/>
          <a:p>
            <a:pPr marL="0" indent="0">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this too is intentional. It takes the readers (and Job’s) attention off everything other than God. </a:t>
            </a:r>
          </a:p>
          <a:p>
            <a:pPr marL="0" indent="0">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Job does not learn the causes of his sin, nor the apparent mysteries of life, but he has found God. All his exclamations to the contrary, God has come to him. </a:t>
            </a:r>
          </a:p>
          <a:p>
            <a:pPr marL="0" indent="0">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awesome picture of God convinced him that he could have faith in him, and fellowship with him, even in his sufferings. Job may have lost everything, but he has found God. This brings contentment.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538163"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9260492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358588" y="1092200"/>
            <a:ext cx="11519647" cy="54968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4.	The Message of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Theme: The Trial of Faith</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According to many lay interpreters, the book of Job is concerned primarily with a discussion of the problem, “Why do the righteous suffer?”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difficulty with this view becomes apparent, however, in the final speeches of God.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If suffering is the main issue, why does God, whose speech represents the climax in the plot, not address himself to the problem? Why does he go off on a tangent, which leaves Job with no solution to his dilemma?</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538163"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60716958"/>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90282" y="1193800"/>
            <a:ext cx="11187953" cy="53952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Many attempts to interpret the book around this theme of suffering miscarry because they miss th</a:t>
            </a:r>
            <a:r>
              <a:rPr lang="en-US" sz="3000" b="1" dirty="0">
                <a:solidFill>
                  <a:srgbClr val="FFFFCC"/>
                </a:solidFill>
                <a:latin typeface="+mn-lt"/>
                <a:ea typeface="Calibri" panose="020F0502020204030204" pitchFamily="34" charset="0"/>
                <a:cs typeface="Calibri" panose="020F0502020204030204" pitchFamily="34" charset="0"/>
              </a:rPr>
              <a:t>e</a:t>
            </a:r>
            <a:r>
              <a:rPr lang="en-US" sz="3000" b="1" dirty="0">
                <a:solidFill>
                  <a:srgbClr val="FFFFCC"/>
                </a:solidFill>
                <a:effectLst/>
                <a:latin typeface="+mn-lt"/>
                <a:ea typeface="Calibri" panose="020F0502020204030204" pitchFamily="34" charset="0"/>
                <a:cs typeface="Calibri" panose="020F0502020204030204" pitchFamily="34" charset="0"/>
              </a:rPr>
              <a:t> central point of the book. It is easy to become so preoccupied with the form used by the author of Job that his message is lost.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fact that the most important speech in the entire discussion does not touch upon the problem of Job’s suffering should be indication enough that many interpreters have been searching for the key to the book in the wrong place.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538163"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274165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403412"/>
            <a:ext cx="11017623" cy="6284258"/>
          </a:xfrm>
        </p:spPr>
        <p:txBody>
          <a:bodyPr>
            <a:noAutofit/>
          </a:bodyPr>
          <a:lstStyle/>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So-called “synonymous” parallelism is rarely really synonymous. Rather, line 2 is added to specify, intensify, concretize, heighten, the meaning of line 1.</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Deut 32:30	How could one pursue a thousand,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And put ten thousand to flight.</a:t>
            </a:r>
          </a:p>
          <a:p>
            <a:pPr marL="0"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1 Sam 18:1	Saul has slain his thousands,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And David his ten thousands.</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33560370"/>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90282" y="546848"/>
            <a:ext cx="11187953" cy="6042212"/>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This is not to say that the problem of the suffering of the righteous is not dealt with at all. It is indeed a crucial element in the book. Job’s suffering provides the occasion for teaching a greater and more fundamental lesson.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the book is not an essay on suffering but on faith.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the course of the drama that centers on the suffering of Job, the writer is making a profound statement on the essence of true faith. His literary skills become quite apparent when we examine the book in this light.</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4510538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90282" y="838200"/>
            <a:ext cx="11187953" cy="57508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Interpreters often fall into the trap of reading the prologue carefully and basing their evaluation on Job on that alone.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When Job then begins to complain and shake his fist at God for treating him so unfairly, they whitewash his actions as impulsive reactions to his problems. Job really knew better, and his relationship with God was warmer than these outbursts might imply. After all, doesn’t the epilogue vindicate him?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Calibri" panose="020F050202020403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This approach is problematic because it fails to take seriously the attitudes that underlie and characterize Job’s clenched fists when he uses such strong language in his accusations against God.</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1962825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90282" y="546848"/>
            <a:ext cx="11187953" cy="6042212"/>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purpose of the book is not to demonstrate that righteousness will ultimately be recognized, and the righteous man vindicated (i.e., “It will all work out in the end. Rom. 8:28).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Rather, the author would have the reader watch what is happening to the man in the course of the book. Job’s faith is not something static; it is dynamic, involved in a long and difficult process of maturation.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author uses Job’s suffering to show how necessary the refinement of faith is for all.</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0626053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90282" y="825500"/>
            <a:ext cx="11187953" cy="57635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the reader must not ignore the problem of suffering which is discussed in the book. Though it is not the main purpose of the author, he does propose several possible answers to the problem. While each of these solutions possesses a measure of truth, all are inadequate.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538163"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a:p>
            <a:pPr marL="538163" indent="-538163">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	Suffering originates in the activity of the adversary (</a:t>
            </a:r>
            <a:r>
              <a:rPr lang="en-US" sz="3000" b="1" i="1" dirty="0" err="1">
                <a:solidFill>
                  <a:srgbClr val="FFFFCC"/>
                </a:solidFill>
                <a:effectLst/>
                <a:latin typeface="+mn-lt"/>
                <a:ea typeface="Calibri" panose="020F0502020204030204" pitchFamily="34" charset="0"/>
                <a:cs typeface="Calibri" panose="020F0502020204030204" pitchFamily="34" charset="0"/>
              </a:rPr>
              <a:t>haśśāṭān</a:t>
            </a:r>
            <a:r>
              <a:rPr lang="en-US" sz="3000" b="1" dirty="0">
                <a:solidFill>
                  <a:srgbClr val="FFFFCC"/>
                </a:solidFill>
                <a:effectLst/>
                <a:latin typeface="+mn-lt"/>
                <a:ea typeface="Calibri" panose="020F0502020204030204" pitchFamily="34" charset="0"/>
                <a:cs typeface="Calibri" panose="020F0502020204030204" pitchFamily="34" charset="0"/>
              </a:rPr>
              <a:t>). The prologue clearly states that it was the adversary who started Job’s difficulties. But who is this character? Most interpret this person as the devil. But this interpretation faces serious problems: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538163"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53827655"/>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00635" y="876300"/>
            <a:ext cx="11071412" cy="5712760"/>
          </a:xfrm>
        </p:spPr>
        <p:txBody>
          <a:bodyPr>
            <a:noAutofit/>
          </a:bodyPr>
          <a:lstStyle/>
          <a:p>
            <a:pPr marL="717550" indent="-717550">
              <a:lnSpc>
                <a:spcPct val="100000"/>
              </a:lnSpc>
              <a:spcBef>
                <a:spcPts val="0"/>
              </a:spcBef>
              <a:spcAft>
                <a:spcPts val="600"/>
              </a:spcAft>
              <a:buAutoNum type="arabicParenBoth"/>
              <a:tabLst>
                <a:tab pos="228600" algn="l"/>
                <a:tab pos="6270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articular form of the expression “the adversary” (</a:t>
            </a:r>
            <a:r>
              <a:rPr lang="he-IL" sz="3000" b="1" dirty="0">
                <a:solidFill>
                  <a:srgbClr val="FFFFCC"/>
                </a:solidFill>
                <a:effectLst/>
                <a:latin typeface="+mn-lt"/>
                <a:ea typeface="SBL BibLit" panose="02000000000000000000" pitchFamily="2" charset="-79"/>
                <a:cs typeface="SBL BibLit" panose="02000000000000000000" pitchFamily="2" charset="-79"/>
              </a:rPr>
              <a:t>הַשָּׂטָ</a:t>
            </a:r>
            <a:r>
              <a:rPr lang="en-US" sz="3000" b="1" dirty="0">
                <a:solidFill>
                  <a:srgbClr val="FFFFCC"/>
                </a:solidFill>
                <a:effectLst/>
                <a:latin typeface="+mn-lt"/>
                <a:ea typeface="SBL BibLit" panose="02000000000000000000" pitchFamily="2" charset="-79"/>
                <a:cs typeface="SBL BibLit" panose="02000000000000000000" pitchFamily="2" charset="-79"/>
              </a:rPr>
              <a:t>ן</a:t>
            </a:r>
            <a:r>
              <a:rPr lang="en-US" sz="3000" b="1" dirty="0">
                <a:solidFill>
                  <a:srgbClr val="FFFFCC"/>
                </a:solidFill>
                <a:effectLst/>
                <a:latin typeface="+mn-lt"/>
                <a:ea typeface="Calibri" panose="020F0502020204030204" pitchFamily="34" charset="0"/>
                <a:cs typeface="Calibri" panose="020F0502020204030204" pitchFamily="34" charset="0"/>
              </a:rPr>
              <a:t>); this is not a proper noun (name) but a common noun.</a:t>
            </a:r>
            <a:endParaRPr lang="en-US" sz="3000" b="1" dirty="0">
              <a:solidFill>
                <a:srgbClr val="FFFFCC"/>
              </a:solidFill>
              <a:latin typeface="+mn-lt"/>
              <a:ea typeface="Calibri" panose="020F0502020204030204" pitchFamily="34" charset="0"/>
              <a:cs typeface="Arial" panose="020B0604020202020204" pitchFamily="34" charset="0"/>
            </a:endParaRPr>
          </a:p>
          <a:p>
            <a:pPr marL="717550" indent="-717550">
              <a:lnSpc>
                <a:spcPct val="100000"/>
              </a:lnSpc>
              <a:spcBef>
                <a:spcPts val="0"/>
              </a:spcBef>
              <a:spcAft>
                <a:spcPts val="600"/>
              </a:spcAft>
              <a:buAutoNum type="arabicParenBoth"/>
              <a:tabLst>
                <a:tab pos="228600" algn="l"/>
                <a:tab pos="6270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absence of the devil in the First Testament. 1 Chron 21:1 speaks of “an adversary” where 2 Sam 24:1 attributes the action directly to YHWH.</a:t>
            </a:r>
            <a:endParaRPr lang="en-US" sz="3000" b="1" dirty="0">
              <a:solidFill>
                <a:srgbClr val="FFFFCC"/>
              </a:solidFill>
              <a:latin typeface="+mn-lt"/>
              <a:ea typeface="Calibri" panose="020F0502020204030204" pitchFamily="34" charset="0"/>
              <a:cs typeface="Arial" panose="020B0604020202020204" pitchFamily="34" charset="0"/>
            </a:endParaRPr>
          </a:p>
          <a:p>
            <a:pPr marL="717550" indent="-717550">
              <a:lnSpc>
                <a:spcPct val="100000"/>
              </a:lnSpc>
              <a:spcBef>
                <a:spcPts val="0"/>
              </a:spcBef>
              <a:spcAft>
                <a:spcPts val="600"/>
              </a:spcAft>
              <a:buAutoNum type="arabicParenBoth"/>
              <a:tabLst>
                <a:tab pos="228600" algn="l"/>
                <a:tab pos="6270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access this person has to the presence of YHWH and appears to function as his agent of providence. Cf. Job 1:7–8: </a:t>
            </a:r>
            <a:r>
              <a:rPr lang="he-IL" sz="3000" b="1" dirty="0">
                <a:solidFill>
                  <a:srgbClr val="FFFFCC"/>
                </a:solidFill>
                <a:effectLst/>
                <a:latin typeface="+mn-lt"/>
                <a:ea typeface="SBL BibLit" panose="02000000000000000000" pitchFamily="2" charset="-79"/>
                <a:cs typeface="SBL BibLit" panose="02000000000000000000" pitchFamily="2" charset="-79"/>
              </a:rPr>
              <a:t>שׁוּט</a:t>
            </a:r>
            <a:r>
              <a:rPr lang="en-US" sz="3000" b="1" dirty="0">
                <a:solidFill>
                  <a:srgbClr val="FFFFCC"/>
                </a:solidFill>
                <a:effectLst/>
                <a:latin typeface="+mn-lt"/>
                <a:ea typeface="Calibri" panose="020F0502020204030204" pitchFamily="34" charset="0"/>
                <a:cs typeface="Calibri" panose="020F0502020204030204" pitchFamily="34" charset="0"/>
              </a:rPr>
              <a:t> = intentional movement; </a:t>
            </a:r>
            <a:r>
              <a:rPr lang="en-US" sz="3000" b="1" i="1" dirty="0">
                <a:solidFill>
                  <a:srgbClr val="FFFFCC"/>
                </a:solidFill>
                <a:effectLst/>
                <a:latin typeface="+mn-lt"/>
                <a:ea typeface="Calibri" panose="020F0502020204030204" pitchFamily="34" charset="0"/>
                <a:cs typeface="Calibri" panose="020F0502020204030204" pitchFamily="34" charset="0"/>
              </a:rPr>
              <a:t> </a:t>
            </a:r>
            <a:r>
              <a:rPr lang="he-IL" sz="3000" b="1" dirty="0">
                <a:solidFill>
                  <a:srgbClr val="FFFFCC"/>
                </a:solidFill>
                <a:effectLst/>
                <a:latin typeface="+mn-lt"/>
                <a:ea typeface="SBL BibLit" panose="02000000000000000000" pitchFamily="2" charset="-79"/>
                <a:cs typeface="SBL BibLit" panose="02000000000000000000" pitchFamily="2" charset="-79"/>
              </a:rPr>
              <a:t>הִתְהַלֵּך</a:t>
            </a:r>
            <a:r>
              <a:rPr lang="he-IL" sz="3000" b="1" dirty="0">
                <a:solidFill>
                  <a:srgbClr val="FFFFCC"/>
                </a:solidFill>
                <a:effectLst/>
                <a:latin typeface="+mn-lt"/>
                <a:ea typeface="Calibri" panose="020F0502020204030204" pitchFamily="34" charset="0"/>
                <a:cs typeface="Calibri" panose="020F0502020204030204" pitchFamily="34" charset="0"/>
              </a:rPr>
              <a:t>ְ</a:t>
            </a:r>
            <a:r>
              <a:rPr lang="en-US" sz="3000" b="1" dirty="0">
                <a:solidFill>
                  <a:srgbClr val="FFFFCC"/>
                </a:solidFill>
                <a:effectLst/>
                <a:latin typeface="+mn-lt"/>
                <a:ea typeface="Calibri" panose="020F0502020204030204" pitchFamily="34" charset="0"/>
                <a:cs typeface="Calibri" panose="020F0502020204030204" pitchFamily="34" charset="0"/>
              </a:rPr>
              <a:t> = administrative movement back and forth [not random, nor nefarious].</a:t>
            </a:r>
            <a:endParaRPr lang="en-US" sz="3000" b="1" dirty="0">
              <a:solidFill>
                <a:srgbClr val="FFFFCC"/>
              </a:solidFill>
              <a:latin typeface="+mn-lt"/>
              <a:ea typeface="Calibri" panose="020F0502020204030204" pitchFamily="34" charset="0"/>
              <a:cs typeface="Arial" panose="020B0604020202020204" pitchFamily="34" charset="0"/>
            </a:endParaRPr>
          </a:p>
          <a:p>
            <a:pPr marL="717550" indent="-717550">
              <a:lnSpc>
                <a:spcPct val="100000"/>
              </a:lnSpc>
              <a:spcBef>
                <a:spcPts val="0"/>
              </a:spcBef>
              <a:spcAft>
                <a:spcPts val="600"/>
              </a:spcAft>
              <a:buAutoNum type="arabicParenBoth"/>
              <a:tabLst>
                <a:tab pos="228600" algn="l"/>
                <a:tab pos="6270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42:11 the narrator expressly attributed Job’s disasters to YHWH (“for all the disaster that YHWH had brought on him” [</a:t>
            </a:r>
            <a:r>
              <a:rPr lang="he-IL" sz="3000" b="1" dirty="0">
                <a:solidFill>
                  <a:srgbClr val="FFFFCC"/>
                </a:solidFill>
                <a:effectLst/>
                <a:latin typeface="+mn-lt"/>
                <a:ea typeface="SBL BibLit" panose="02000000000000000000" pitchFamily="2" charset="-79"/>
                <a:cs typeface="SBL BibLit" panose="02000000000000000000" pitchFamily="2" charset="-79"/>
              </a:rPr>
              <a:t>כָּל־הָרָעָה אֲשֶׁר־הֵבִיא יְהוָה עָלָיו</a:t>
            </a:r>
            <a:r>
              <a:rPr lang="en-US" sz="3000" b="1" dirty="0">
                <a:solidFill>
                  <a:srgbClr val="FFFFCC"/>
                </a:solidFill>
                <a:effectLst/>
                <a:latin typeface="+mn-lt"/>
                <a:ea typeface="Calibri" panose="020F0502020204030204" pitchFamily="34" charset="0"/>
                <a:cs typeface="Calibri" panose="020F0502020204030204" pitchFamily="34" charset="0"/>
              </a:rPr>
              <a: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538163"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38543819"/>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349624" y="736600"/>
            <a:ext cx="11573435" cy="5852460"/>
          </a:xfrm>
        </p:spPr>
        <p:txBody>
          <a:bodyPr>
            <a:noAutofit/>
          </a:bodyPr>
          <a:lstStyle/>
          <a:p>
            <a:pPr marL="447675" indent="-44767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	Suffering has its origin in sin. This view, presented by the three “friends” was also the view of official Jewish orthodoxy. This answer, however, does not suit the case. Job’s innocence is maintained throughout.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Calibri" panose="020F0502020204030204" pitchFamily="34" charset="0"/>
                <a:cs typeface="Calibri" panose="020F0502020204030204" pitchFamily="34" charset="0"/>
              </a:rPr>
              <a:t>c. </a:t>
            </a:r>
            <a:r>
              <a:rPr lang="en-US" sz="3000" b="1" dirty="0">
                <a:solidFill>
                  <a:srgbClr val="FFFFCC"/>
                </a:solidFill>
                <a:effectLst/>
                <a:latin typeface="+mn-lt"/>
                <a:ea typeface="Calibri" panose="020F0502020204030204" pitchFamily="34" charset="0"/>
                <a:cs typeface="Calibri" panose="020F0502020204030204" pitchFamily="34" charset="0"/>
              </a:rPr>
              <a:t>Suffering has its origin in the arbitrary action of God. Job repeatedly suggested that God has treated him any way He wants. God is not obligated to respond to humans. We are but puppets on a string controlled by the sovereign God.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d.	Suffering has a didactic purpose. Elihu insists that when suffering comes to the righteous it is designed to teach him something. Job must therefore accept the teachings that God is trying to communicate.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538163"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2528022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63388" y="711200"/>
            <a:ext cx="10901083" cy="58778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This then prepares the way for God’s response. But when He finally does speak, instead of answering Job’s questions, He goes off on a tangent and presents Job with many queries of His own, all of which appear to be off the topic.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question the interpreter must ask at this point is, if the speeches of God are an integral part in the plot, what is their function?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answer lies in the devastating effect they had on Job. Their intention was to focus Job’s attention on the omnipotent and omniscient character of God. It was only when Job received this new vision of the character of his God that he arrived at the point to which God was directing him.</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7248329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72353" y="493058"/>
            <a:ext cx="10838329" cy="6096001"/>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There was some truth in the adversary’s statement that Job did not find it difficult to be faithful because God was so kind to him. The crisis in his life came, however, when God’s treatment took a different turn, and his suffering exposed the inadequate basis of his faith.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Because something was lacking, he came awfully close to renouncing God. This lack, however, was corrected when God gave him a new vision of His greatness.</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5879005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72353" y="889000"/>
            <a:ext cx="10838329" cy="5700059"/>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author wants the reader to know that the only kind of faith that will stand up under the problems of life is </a:t>
            </a:r>
            <a:r>
              <a:rPr lang="en-US" sz="3000" b="1" dirty="0" err="1">
                <a:solidFill>
                  <a:srgbClr val="FFFFCC"/>
                </a:solidFill>
                <a:effectLst/>
                <a:latin typeface="+mn-lt"/>
                <a:ea typeface="Calibri" panose="020F0502020204030204" pitchFamily="34" charset="0"/>
                <a:cs typeface="Calibri" panose="020F0502020204030204" pitchFamily="34" charset="0"/>
              </a:rPr>
              <a:t>is</a:t>
            </a:r>
            <a:r>
              <a:rPr lang="en-US" sz="3000" b="1" dirty="0">
                <a:solidFill>
                  <a:srgbClr val="FFFFCC"/>
                </a:solidFill>
                <a:effectLst/>
                <a:latin typeface="+mn-lt"/>
                <a:ea typeface="Calibri" panose="020F0502020204030204" pitchFamily="34" charset="0"/>
                <a:cs typeface="Calibri" panose="020F0502020204030204" pitchFamily="34" charset="0"/>
              </a:rPr>
              <a:t> based on the person of God, not just on His actions. This provides the prescription for the anemic faith so common today.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Many believers are more concerned about experiencing God than about knowing Him. As a result, their faith depends upon their experiences. When God is seen to be treating them well, they have no difficulty in serving Him; but when things go wrong, many deny their faith because God is inconsistent.</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23710074"/>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48AE27-09A8-02D7-F093-AE7AE37D9FF9}"/>
              </a:ext>
            </a:extLst>
          </p:cNvPr>
          <p:cNvSpPr>
            <a:spLocks noGrp="1"/>
          </p:cNvSpPr>
          <p:nvPr>
            <p:ph idx="1"/>
          </p:nvPr>
        </p:nvSpPr>
        <p:spPr>
          <a:xfrm>
            <a:off x="672353" y="965200"/>
            <a:ext cx="10838329" cy="5623859"/>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author of Job appeals to all his readers: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Base your faith on the person and character of God WHO CHANGES NOT!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Only this kind of faith will prove adequate for the vicissitudes and uncertainties of life.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538163"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06798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925033"/>
            <a:ext cx="11367247" cy="5762637"/>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	Antithetical Parallelism</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meaning of line 2 is the opposite of line 1. The key to identification is the opening “But” in the second line, though these are not always present.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Hos 14:9		Whoever is wise, let him understand these things;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Whoever is discerning, let him know them.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For the ways of YHWH are right,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And the righteous will walk in them;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But transgressors will stumble in them.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Prov 14:31</a:t>
            </a: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He who oppresses the poor reproaches his Maker,</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But he who is gracious to the needy honors Him.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Proverbs 10–22 contains a long list of these.</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9595098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8723B-C49F-7FD8-5A98-A09E5F571602}"/>
              </a:ext>
            </a:extLst>
          </p:cNvPr>
          <p:cNvSpPr>
            <a:spLocks noGrp="1"/>
          </p:cNvSpPr>
          <p:nvPr>
            <p:ph type="title"/>
          </p:nvPr>
        </p:nvSpPr>
        <p:spPr/>
        <p:txBody>
          <a:bodyPr>
            <a:normAutofit/>
          </a:bodyPr>
          <a:lstStyle/>
          <a:p>
            <a:endParaRPr lang="en-US" sz="3000">
              <a:latin typeface="+mn-lt"/>
            </a:endParaRPr>
          </a:p>
        </p:txBody>
      </p:sp>
      <p:sp>
        <p:nvSpPr>
          <p:cNvPr id="3" name="Content Placeholder 2">
            <a:extLst>
              <a:ext uri="{FF2B5EF4-FFF2-40B4-BE49-F238E27FC236}">
                <a16:creationId xmlns:a16="http://schemas.microsoft.com/office/drawing/2014/main" id="{335D75CD-03FD-F9D3-16C7-9CE0A521ABDE}"/>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22643579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85979" y="1682259"/>
            <a:ext cx="10013576" cy="3970895"/>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43</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Responding with “Fear” and Wisdom</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to the Challenges </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to </a:t>
            </a:r>
            <a:r>
              <a:rPr lang="en-US" sz="40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God’s Ordered Universe</a:t>
            </a:r>
            <a:endParaRPr lang="en-US" sz="40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algn="ctr">
              <a:lnSpc>
                <a:spcPct val="107000"/>
              </a:lnSpc>
              <a:spcAft>
                <a:spcPts val="600"/>
              </a:spcAft>
              <a:tabLst>
                <a:tab pos="228600" algn="l"/>
                <a:tab pos="457200" algn="l"/>
                <a:tab pos="685800" algn="l"/>
                <a:tab pos="914400" algn="l"/>
                <a:tab pos="1143000" algn="l"/>
              </a:tabLst>
            </a:pPr>
            <a:r>
              <a:rPr lang="en-US" sz="40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(The Book of Ecclesiastes</a:t>
            </a:r>
            <a:r>
              <a:rPr lang="en-US" sz="4000" dirty="0">
                <a:solidFill>
                  <a:srgbClr val="230000"/>
                </a:solidFill>
                <a:latin typeface="Matura MT Script Capitals" panose="03020802060602070202" pitchFamily="66" charset="0"/>
                <a:ea typeface="Calibri" panose="020F0502020204030204" pitchFamily="34" charset="0"/>
                <a:cs typeface="Calibri" panose="020F0502020204030204" pitchFamily="34" charset="0"/>
              </a:rPr>
              <a:t>)</a:t>
            </a:r>
            <a:endParaRPr lang="en-US" sz="40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53771906"/>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A5DA6-D42A-E9DA-1626-083E66828EE5}"/>
              </a:ext>
            </a:extLst>
          </p:cNvPr>
          <p:cNvSpPr>
            <a:spLocks noGrp="1"/>
          </p:cNvSpPr>
          <p:nvPr>
            <p:ph type="title"/>
          </p:nvPr>
        </p:nvSpPr>
        <p:spPr>
          <a:xfrm>
            <a:off x="914400" y="622301"/>
            <a:ext cx="10515600" cy="665816"/>
          </a:xfrm>
        </p:spPr>
        <p:txBody>
          <a:bodyPr>
            <a:normAutofit/>
          </a:bodyPr>
          <a:lstStyle/>
          <a:p>
            <a:pPr algn="ctr"/>
            <a:r>
              <a:rPr lang="en-US" sz="3000" b="1" dirty="0">
                <a:solidFill>
                  <a:srgbClr val="FFFFCC"/>
                </a:solidFill>
                <a:latin typeface="+mn-lt"/>
              </a:rPr>
              <a:t>Ecclesiastes</a:t>
            </a:r>
          </a:p>
        </p:txBody>
      </p:sp>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699247" y="1288117"/>
            <a:ext cx="10730753" cy="5291977"/>
          </a:xfrm>
        </p:spPr>
        <p:txBody>
          <a:bodyPr>
            <a:normAutofit fontScale="92500" lnSpcReduction="10000"/>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1.	The Title of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The meaning of “The words of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son of David, king in Jerusalem,” is difficult to understand.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is a feminine participle form of </a:t>
            </a:r>
            <a:r>
              <a:rPr lang="en-US" sz="3000" b="1" i="1" dirty="0" err="1">
                <a:solidFill>
                  <a:srgbClr val="FFFFCC"/>
                </a:solidFill>
                <a:effectLst/>
                <a:latin typeface="+mn-lt"/>
                <a:ea typeface="Calibri" panose="020F0502020204030204" pitchFamily="34" charset="0"/>
                <a:cs typeface="Calibri" panose="020F0502020204030204" pitchFamily="34" charset="0"/>
              </a:rPr>
              <a:t>qāhal</a:t>
            </a:r>
            <a:r>
              <a:rPr lang="en-US" sz="3000" b="1" dirty="0">
                <a:solidFill>
                  <a:srgbClr val="FFFFCC"/>
                </a:solidFill>
                <a:effectLst/>
                <a:latin typeface="+mn-lt"/>
                <a:ea typeface="Calibri" panose="020F0502020204030204" pitchFamily="34" charset="0"/>
                <a:cs typeface="Calibri" panose="020F0502020204030204" pitchFamily="34" charset="0"/>
              </a:rPr>
              <a:t>, which means, “to call an assembly.” </a:t>
            </a:r>
          </a:p>
          <a:p>
            <a:pPr marL="447675" indent="-447675">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Calibri" panose="020F0502020204030204" pitchFamily="34" charset="0"/>
                <a:cs typeface="Calibri" panose="020F0502020204030204" pitchFamily="34" charset="0"/>
              </a:rPr>
              <a:t>		</a:t>
            </a:r>
            <a:r>
              <a:rPr lang="en-US" sz="3000" b="1" dirty="0">
                <a:solidFill>
                  <a:srgbClr val="FFFFCC"/>
                </a:solidFill>
                <a:effectLst/>
                <a:latin typeface="+mn-lt"/>
                <a:ea typeface="Calibri" panose="020F0502020204030204" pitchFamily="34" charset="0"/>
                <a:cs typeface="Calibri" panose="020F0502020204030204" pitchFamily="34" charset="0"/>
              </a:rPr>
              <a:t>Literally this form suggests “one who calls the assembly,” which explains why some translations read “The words of the Preacher” (NAS) or “The words of the Teacher” (NIV). </a:t>
            </a:r>
          </a:p>
          <a:p>
            <a:pPr marL="447675" indent="-447675">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But the feminine form is a riddle. Why is such an enigmatic designation used? To whom does the modifier, “son of David, king of Israel,” refer? </a:t>
            </a:r>
            <a:endParaRPr lang="en-US" sz="3000" dirty="0">
              <a:latin typeface="+mn-lt"/>
            </a:endParaRPr>
          </a:p>
        </p:txBody>
      </p:sp>
    </p:spTree>
    <p:extLst>
      <p:ext uri="{BB962C8B-B14F-4D97-AF65-F5344CB8AC3E}">
        <p14:creationId xmlns:p14="http://schemas.microsoft.com/office/powerpoint/2010/main" val="95297310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761999" y="1030942"/>
            <a:ext cx="10659035" cy="5146021"/>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Tradition says Solomon, but this is far from clear. Furthermore, if the author had intended a reference to Solomon, why does he not come out and name him? </a:t>
            </a: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name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appears to be an artificial creation. It provides the author with a literary method of critiquing the reign of Solomon, who by the time of the writing of this text had gained a legendary reputation.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217246841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528918" y="1168400"/>
            <a:ext cx="11053481" cy="5492376"/>
          </a:xfrm>
        </p:spPr>
        <p:txBody>
          <a:bodyPr>
            <a:normAutofit fontScale="92500" lnSpcReduction="10000"/>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2.	The Date and Authorship of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Book of Ecclesiastes is clearly a wisdom text, and its author was obviously a wise person, a collector of proverbs, a teacher, a writer. But the book is neither a collection of proverbs, nor a coherent address by a master to his pupil. </a:t>
            </a:r>
          </a:p>
          <a:p>
            <a:pPr marL="447675"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first-person autobiographical style gives it the appearance of a confessional. </a:t>
            </a:r>
          </a:p>
          <a:p>
            <a:pPr marL="447675"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it is extremely difficult to tell when it might have been written. Scholars have appealed to the style and diction of the language (e.g. archaisms and Aramaisms) to defend both an early (Solomonic) and a late (4th century BC) date. </a:t>
            </a:r>
            <a:endParaRPr lang="en-US" sz="3000" dirty="0">
              <a:latin typeface="+mn-lt"/>
            </a:endParaRPr>
          </a:p>
        </p:txBody>
      </p:sp>
    </p:spTree>
    <p:extLst>
      <p:ext uri="{BB962C8B-B14F-4D97-AF65-F5344CB8AC3E}">
        <p14:creationId xmlns:p14="http://schemas.microsoft.com/office/powerpoint/2010/main" val="312546663"/>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761999" y="466166"/>
            <a:ext cx="10659035" cy="6158752"/>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presence of several Persian words points in the latter direction. However, the possibility of a northern dialectical provenance, or a </a:t>
            </a:r>
            <a:r>
              <a:rPr lang="en-US" sz="3000" b="1" dirty="0" err="1">
                <a:solidFill>
                  <a:srgbClr val="FFFFCC"/>
                </a:solidFill>
                <a:effectLst/>
                <a:latin typeface="+mn-lt"/>
                <a:ea typeface="Calibri" panose="020F0502020204030204" pitchFamily="34" charset="0"/>
                <a:cs typeface="Calibri" panose="020F0502020204030204" pitchFamily="34" charset="0"/>
              </a:rPr>
              <a:t>Phoenicianizing</a:t>
            </a:r>
            <a:r>
              <a:rPr lang="en-US" sz="3000" b="1" dirty="0">
                <a:solidFill>
                  <a:srgbClr val="FFFFCC"/>
                </a:solidFill>
                <a:effectLst/>
                <a:latin typeface="+mn-lt"/>
                <a:ea typeface="Calibri" panose="020F0502020204030204" pitchFamily="34" charset="0"/>
                <a:cs typeface="Calibri" panose="020F0502020204030204" pitchFamily="34" charset="0"/>
              </a:rPr>
              <a:t> style remain. </a:t>
            </a: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It does not fit comfortably in any of the periods involved in the history of the Hebrew language. Consequently, the date and authorship questions must remain open. </a:t>
            </a: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If the image of Solomon as portrayed in the narratives of Kings inspired the characterization of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then this book would make the most sense in a time and place where the Israelites or some portion of the nation was still governed by a monarchy. </a:t>
            </a:r>
            <a:endParaRPr lang="en-US" sz="3000" dirty="0">
              <a:latin typeface="+mn-lt"/>
            </a:endParaRPr>
          </a:p>
        </p:txBody>
      </p:sp>
    </p:spTree>
    <p:extLst>
      <p:ext uri="{BB962C8B-B14F-4D97-AF65-F5344CB8AC3E}">
        <p14:creationId xmlns:p14="http://schemas.microsoft.com/office/powerpoint/2010/main" val="81592283"/>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761999" y="927100"/>
            <a:ext cx="10659035" cy="5249863"/>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Could this be a literary caricature of one of Josiah’s sons (Jehoiakim, Zedekiah). The conclusion certainly sounds Deuteronomic and may provide a link with the Torah scroll that Josiah’s men had discovered in the temple while refurbishing it. This could be a northern Israelite’s spoof on the decadent court in Jerusalem.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4187218691"/>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761999" y="573740"/>
            <a:ext cx="10659035" cy="5603223"/>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3.	The Structure and Style of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indiscriminate/erratic structure of the book is evident to anyone who has tried to outline Ecclesiastes. The text jumps from topic to topic without warning. The individual units vary in content from lists of proverbs to highly creative literary pictures (12:1ff.). </a:t>
            </a:r>
          </a:p>
          <a:p>
            <a:pPr marL="447675"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Many conclude from this that the book is simply a collection of randomly assembled fragments, and there is little point in trying to discover a coherent plot. </a:t>
            </a:r>
            <a:endParaRPr lang="en-US" sz="3000" dirty="0">
              <a:latin typeface="+mn-lt"/>
            </a:endParaRPr>
          </a:p>
        </p:txBody>
      </p:sp>
    </p:spTree>
    <p:extLst>
      <p:ext uri="{BB962C8B-B14F-4D97-AF65-F5344CB8AC3E}">
        <p14:creationId xmlns:p14="http://schemas.microsoft.com/office/powerpoint/2010/main" val="2722775638"/>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941294" y="1295400"/>
            <a:ext cx="10479740" cy="5132294"/>
          </a:xfrm>
        </p:spPr>
        <p:txBody>
          <a:bodyPr>
            <a:normAutofit fontScale="92500"/>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Although the overall message of the book appears pessimistic, the present form is punctuated by contradictory positive affirmations of the value of life, the joy that is to be found in human endeavor, the importance of committing oneself to God. Could the same person have spoken out of both sides of his mouth so blatantly?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book itself is constructed of two parts: the autobiography of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(1:12–12:7), which is filled with pessimism and skepticism, and the orthodox assessment of the frame narrator (1:1–11; 12:8–14). </a:t>
            </a:r>
            <a:endParaRPr lang="en-US" sz="3000" dirty="0">
              <a:latin typeface="+mn-lt"/>
            </a:endParaRPr>
          </a:p>
        </p:txBody>
      </p:sp>
    </p:spTree>
    <p:extLst>
      <p:ext uri="{BB962C8B-B14F-4D97-AF65-F5344CB8AC3E}">
        <p14:creationId xmlns:p14="http://schemas.microsoft.com/office/powerpoint/2010/main" val="2829892940"/>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941294" y="573740"/>
            <a:ext cx="10479740" cy="5997389"/>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so-called hopeful passages (2:24–26; 3:12–14; 3:22; 5:18–20; 8:15; 9:7–10; 11:7–10) are statements of resignation, not optimism. Between this frame the perspective jumps back and forth as the person describes his personal experimentation to find meaning in life. </a:t>
            </a: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Hopeful statements interrupt pessimistic and depressing comments. Life seems to be filled with contradictions. For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a:t>
            </a:r>
            <a:r>
              <a:rPr lang="en-US" sz="3000" b="1" i="1" dirty="0" err="1">
                <a:solidFill>
                  <a:srgbClr val="FFFFCC"/>
                </a:solidFill>
                <a:effectLst/>
                <a:latin typeface="+mn-lt"/>
                <a:ea typeface="Calibri" panose="020F0502020204030204" pitchFamily="34" charset="0"/>
                <a:cs typeface="Calibri" panose="020F0502020204030204" pitchFamily="34" charset="0"/>
              </a:rPr>
              <a:t>hebel</a:t>
            </a:r>
            <a:r>
              <a:rPr lang="en-US" sz="3000" b="1" i="1" dirty="0">
                <a:solidFill>
                  <a:srgbClr val="FFFFCC"/>
                </a:solidFill>
                <a:effectLst/>
                <a:latin typeface="+mn-lt"/>
                <a:ea typeface="Calibri" panose="020F0502020204030204" pitchFamily="34" charset="0"/>
                <a:cs typeface="Calibri" panose="020F0502020204030204" pitchFamily="34" charset="0"/>
              </a:rPr>
              <a:t> </a:t>
            </a:r>
            <a:r>
              <a:rPr lang="en-US" sz="3000" b="1" dirty="0">
                <a:solidFill>
                  <a:srgbClr val="FFFFCC"/>
                </a:solidFill>
                <a:effectLst/>
                <a:latin typeface="+mn-lt"/>
                <a:ea typeface="Calibri" panose="020F0502020204030204" pitchFamily="34" charset="0"/>
                <a:cs typeface="Calibri" panose="020F0502020204030204" pitchFamily="34" charset="0"/>
              </a:rPr>
              <a:t>does not mean simply “vanity, emptiness,” but also “absurdity, senselessness.” This word characterizes his reaction to contradictions: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14848083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616688"/>
            <a:ext cx="11367247" cy="6070982"/>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c.	Emblematic Parallelism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Typically Line 1 contains a figure with which the reality of line 2 is compared. The key to identification is the opening “Like” or “As.”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 103:13	Just as a father has compassion on his children,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So YHWH has compassion on those who fear him.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 42:1		As the deer pants for the water brooks,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So my soul pants for you, O God.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Prov 11:22		Like a ring of gold in a swine’s snout,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So is a beautiful woman who lacks discretion.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Proverbs 25–26 contains a long list of these.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36702287"/>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941294" y="812800"/>
            <a:ext cx="10479740" cy="5892800"/>
          </a:xfrm>
        </p:spPr>
        <p:txBody>
          <a:bodyPr>
            <a:normAutofit/>
          </a:bodyPr>
          <a:lstStyle/>
          <a:p>
            <a:pPr marL="447675" indent="-447675">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	Regarding Toil and Pleasure. The contradiction: Toil is absurd and without advantage, yet it provides wealth, and may be a source of pleasure. But why is it absurd? How is it good?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	Regarding Wisdom. The contradiction: the value of wisdom and knowledge is to be both affirmed and denied. But what is to be affirmed and denied? What can be known and why should it be known?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c.	Regarding Justice and Theodicy. The contradiction: Life is unjust, but God is just. What then is the moral quality of the world?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609143395"/>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555813" y="1066800"/>
            <a:ext cx="10865222" cy="5100917"/>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4.	The Message of the Book: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Bursting the Bubble: Finding Meaning an d Joy in Every Phase of Life by Adopting a Theocentric Worldview</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Times New Roman" panose="02020603050405020304" pitchFamily="18" charset="0"/>
              </a:rPr>
              <a:t>a.	Introduction</a:t>
            </a:r>
          </a:p>
          <a:p>
            <a:pPr marL="985838" indent="0">
              <a:lnSpc>
                <a:spcPct val="120000"/>
              </a:lnSpc>
              <a:spcBef>
                <a:spcPts val="0"/>
              </a:spcBef>
              <a:spcAft>
                <a:spcPts val="600"/>
              </a:spcAft>
              <a:buNone/>
              <a:tabLst>
                <a:tab pos="457200" algn="l"/>
                <a:tab pos="685800" algn="l"/>
                <a:tab pos="914400" algn="l"/>
                <a:tab pos="985838"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search for meaning and profit in life preoccupies middle class North Americans. Meaning is commonly associated with self-esteem and self-fulfillment. Traditionally, this goal has been pursued by:</a:t>
            </a:r>
            <a:endParaRPr lang="en-US" sz="3000" dirty="0">
              <a:latin typeface="+mn-lt"/>
            </a:endParaRPr>
          </a:p>
        </p:txBody>
      </p:sp>
    </p:spTree>
    <p:extLst>
      <p:ext uri="{BB962C8B-B14F-4D97-AF65-F5344CB8AC3E}">
        <p14:creationId xmlns:p14="http://schemas.microsoft.com/office/powerpoint/2010/main" val="156199247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555813" y="573740"/>
            <a:ext cx="10865222" cy="6131860"/>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(1)	pride in one’s work (ambition)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(2)	pride in the products of one’s work (materialism)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(3)	identification with a winner (vicarious pride, as in sports)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896938">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(4)	levity and revelry (mood altering drugs, sexual experimentation)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(5)	pride in one’s intellect (education)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(6)	living for the moment</a:t>
            </a:r>
            <a:endParaRPr lang="en-US" sz="3000" dirty="0">
              <a:latin typeface="+mn-lt"/>
            </a:endParaRPr>
          </a:p>
        </p:txBody>
      </p:sp>
    </p:spTree>
    <p:extLst>
      <p:ext uri="{BB962C8B-B14F-4D97-AF65-F5344CB8AC3E}">
        <p14:creationId xmlns:p14="http://schemas.microsoft.com/office/powerpoint/2010/main" val="185205561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555813" y="1041400"/>
            <a:ext cx="10865222" cy="5664200"/>
          </a:xfrm>
        </p:spPr>
        <p:txBody>
          <a:bodyPr>
            <a:normAutofit/>
          </a:bodyPr>
          <a:lstStyle/>
          <a:p>
            <a:pPr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growing awareness of the futility of these enterprises is reflected in the prevalence in our own day of despair and rejection, the number of attempted suicides, cynicism, and the drive to experiment in activities that are increasingly bizarre. </a:t>
            </a:r>
          </a:p>
          <a:p>
            <a:pPr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this problem affects every age. Pop psychologists speak freely of the crisis of adolescence, the crisis of growing independence, the crisis of marriage, the crisis of middle age, the crisis of aging. </a:t>
            </a:r>
          </a:p>
          <a:p>
            <a:pPr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All this discussion raises the suspicion that this preoccupation with crises may turn out to be a self-fulfilling prophecy. </a:t>
            </a:r>
            <a:endParaRPr lang="en-US" sz="3000" dirty="0">
              <a:latin typeface="+mn-lt"/>
            </a:endParaRPr>
          </a:p>
        </p:txBody>
      </p:sp>
    </p:spTree>
    <p:extLst>
      <p:ext uri="{BB962C8B-B14F-4D97-AF65-F5344CB8AC3E}">
        <p14:creationId xmlns:p14="http://schemas.microsoft.com/office/powerpoint/2010/main" val="2596684735"/>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555813" y="825500"/>
            <a:ext cx="10865222" cy="5880100"/>
          </a:xfrm>
        </p:spPr>
        <p:txBody>
          <a:bodyPr>
            <a:normAutofit lnSpcReduction="10000"/>
          </a:bodyPr>
          <a:lstStyle/>
          <a:p>
            <a:pPr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more we talk about it, the faster it spreads. In fact, living in a constant state of crisis is made to look normal. A person begins to wonder what is wrong if he/she is not experiencing some kind of tension all the time.</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contemporary preoccupation with the search for meaning renders the book of Ecclesiastes one of the most relevant in the First Testament.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the autobiographer of the core of this literary work (1:12–12:7), wrestles with the same problem. How does he deal with the issue? </a:t>
            </a:r>
          </a:p>
          <a:p>
            <a:pPr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question may be answered by a synthetic treatment of the book, focusing on several key questions.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216521132"/>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555813" y="901700"/>
            <a:ext cx="10865222" cy="5803900"/>
          </a:xfrm>
        </p:spPr>
        <p:txBody>
          <a:bodyPr>
            <a:normAutofit/>
          </a:bodyPr>
          <a:lstStyle/>
          <a:p>
            <a:pPr marL="0" indent="0" algn="l">
              <a:lnSpc>
                <a:spcPct val="11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Times New Roman" panose="02020603050405020304" pitchFamily="18" charset="0"/>
              </a:rPr>
              <a:t>b.	What was </a:t>
            </a:r>
            <a:r>
              <a:rPr lang="en-US" sz="3000" b="1" dirty="0" err="1">
                <a:solidFill>
                  <a:srgbClr val="FFFFCC"/>
                </a:solidFill>
                <a:effectLst/>
                <a:latin typeface="+mn-lt"/>
                <a:ea typeface="Times New Roman" panose="02020603050405020304" pitchFamily="18" charset="0"/>
              </a:rPr>
              <a:t>Qoheleth’s</a:t>
            </a:r>
            <a:r>
              <a:rPr lang="en-US" sz="3000" b="1" dirty="0">
                <a:solidFill>
                  <a:srgbClr val="FFFFCC"/>
                </a:solidFill>
                <a:effectLst/>
                <a:latin typeface="+mn-lt"/>
                <a:ea typeface="Times New Roman" panose="02020603050405020304" pitchFamily="18" charset="0"/>
              </a:rPr>
              <a:t> Goal?</a:t>
            </a:r>
          </a:p>
          <a:p>
            <a:pPr marL="358775" indent="0">
              <a:lnSpc>
                <a:spcPct val="110000"/>
              </a:lnSpc>
              <a:spcBef>
                <a:spcPts val="0"/>
              </a:spcBef>
              <a:spcAft>
                <a:spcPts val="600"/>
              </a:spcAft>
              <a:buNone/>
              <a:tabLst>
                <a:tab pos="228600" algn="l"/>
                <a:tab pos="457200" algn="l"/>
                <a:tab pos="685800" algn="l"/>
                <a:tab pos="914400" algn="l"/>
                <a:tab pos="1143000" algn="l"/>
              </a:tabLst>
            </a:pPr>
            <a:r>
              <a:rPr lang="en-US" sz="3000" b="1" dirty="0" err="1">
                <a:solidFill>
                  <a:srgbClr val="FFFFCC"/>
                </a:solidFill>
                <a:effectLst/>
                <a:latin typeface="+mn-lt"/>
                <a:ea typeface="Calibri" panose="020F0502020204030204" pitchFamily="34" charset="0"/>
                <a:cs typeface="Calibri" panose="020F0502020204030204" pitchFamily="34" charset="0"/>
              </a:rPr>
              <a:t>Qoheleth’s</a:t>
            </a:r>
            <a:r>
              <a:rPr lang="en-US" sz="3000" b="1" dirty="0">
                <a:solidFill>
                  <a:srgbClr val="FFFFCC"/>
                </a:solidFill>
                <a:effectLst/>
                <a:latin typeface="+mn-lt"/>
                <a:ea typeface="Calibri" panose="020F0502020204030204" pitchFamily="34" charset="0"/>
                <a:cs typeface="Calibri" panose="020F0502020204030204" pitchFamily="34" charset="0"/>
              </a:rPr>
              <a:t> goal is summed up in the root </a:t>
            </a:r>
            <a:r>
              <a:rPr lang="en-US" sz="3000" b="1" i="1" dirty="0" err="1">
                <a:solidFill>
                  <a:srgbClr val="FFFFCC"/>
                </a:solidFill>
                <a:effectLst/>
                <a:latin typeface="+mn-lt"/>
                <a:ea typeface="Calibri" panose="020F0502020204030204" pitchFamily="34" charset="0"/>
                <a:cs typeface="Calibri" panose="020F0502020204030204" pitchFamily="34" charset="0"/>
              </a:rPr>
              <a:t>ytr</a:t>
            </a:r>
            <a:r>
              <a:rPr lang="en-US" sz="3000" b="1" dirty="0">
                <a:solidFill>
                  <a:srgbClr val="FFFFCC"/>
                </a:solidFill>
                <a:effectLst/>
                <a:latin typeface="+mn-lt"/>
                <a:ea typeface="Calibri" panose="020F0502020204030204" pitchFamily="34" charset="0"/>
                <a:cs typeface="Calibri" panose="020F0502020204030204" pitchFamily="34" charset="0"/>
              </a:rPr>
              <a:t>, which occurs eighteen times in the book. The following variations of the root are found in the book. </a:t>
            </a:r>
          </a:p>
          <a:p>
            <a:pPr marL="3587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Sometimes it appears as a noun (</a:t>
            </a:r>
            <a:r>
              <a:rPr lang="en-US" sz="3000" b="1" i="1" dirty="0" err="1">
                <a:solidFill>
                  <a:srgbClr val="FFFFCC"/>
                </a:solidFill>
                <a:effectLst/>
                <a:latin typeface="+mn-lt"/>
                <a:ea typeface="Calibri" panose="020F0502020204030204" pitchFamily="34" charset="0"/>
                <a:cs typeface="Calibri" panose="020F0502020204030204" pitchFamily="34" charset="0"/>
              </a:rPr>
              <a:t>yiṯrôn</a:t>
            </a:r>
            <a:r>
              <a:rPr lang="en-US" sz="3000" b="1" dirty="0">
                <a:solidFill>
                  <a:srgbClr val="FFFFCC"/>
                </a:solidFill>
                <a:effectLst/>
                <a:latin typeface="+mn-lt"/>
                <a:ea typeface="Calibri" panose="020F0502020204030204" pitchFamily="34" charset="0"/>
                <a:cs typeface="Calibri" panose="020F0502020204030204" pitchFamily="34" charset="0"/>
              </a:rPr>
              <a:t>) meaning “profit” (1:3; 2:11, 13a, 13b; 3:9; 5:8, 15; 7:12; 10:10, 11). </a:t>
            </a:r>
          </a:p>
          <a:p>
            <a:pPr marL="3587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Sometimes it appears as a noun (</a:t>
            </a:r>
            <a:r>
              <a:rPr lang="en-US" sz="3000" b="1" i="1" dirty="0" err="1">
                <a:solidFill>
                  <a:srgbClr val="FFFFCC"/>
                </a:solidFill>
                <a:effectLst/>
                <a:latin typeface="+mn-lt"/>
                <a:ea typeface="Calibri" panose="020F0502020204030204" pitchFamily="34" charset="0"/>
                <a:cs typeface="Calibri" panose="020F0502020204030204" pitchFamily="34" charset="0"/>
              </a:rPr>
              <a:t>yôtēr</a:t>
            </a:r>
            <a:r>
              <a:rPr lang="en-US" sz="3000" b="1" dirty="0">
                <a:solidFill>
                  <a:srgbClr val="FFFFCC"/>
                </a:solidFill>
                <a:effectLst/>
                <a:latin typeface="+mn-lt"/>
                <a:ea typeface="Calibri" panose="020F0502020204030204" pitchFamily="34" charset="0"/>
                <a:cs typeface="Calibri" panose="020F0502020204030204" pitchFamily="34" charset="0"/>
              </a:rPr>
              <a:t>), meaning “superiority, excess” (2:15; 6:8, 11; 7:11, 16; 12:9, 12). </a:t>
            </a:r>
          </a:p>
          <a:p>
            <a:pPr marL="3587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And once it appears as noun (</a:t>
            </a:r>
            <a:r>
              <a:rPr lang="en-US" sz="3000" b="1" i="1" dirty="0" err="1">
                <a:solidFill>
                  <a:srgbClr val="FFFFCC"/>
                </a:solidFill>
                <a:effectLst/>
                <a:latin typeface="+mn-lt"/>
                <a:ea typeface="Calibri" panose="020F0502020204030204" pitchFamily="34" charset="0"/>
                <a:cs typeface="Calibri" panose="020F0502020204030204" pitchFamily="34" charset="0"/>
              </a:rPr>
              <a:t>môtar</a:t>
            </a:r>
            <a:r>
              <a:rPr lang="en-US" sz="3000" b="1" dirty="0">
                <a:solidFill>
                  <a:srgbClr val="FFFFCC"/>
                </a:solidFill>
                <a:effectLst/>
                <a:latin typeface="+mn-lt"/>
                <a:ea typeface="Calibri" panose="020F0502020204030204" pitchFamily="34" charset="0"/>
                <a:cs typeface="Calibri" panose="020F0502020204030204" pitchFamily="34" charset="0"/>
              </a:rPr>
              <a:t>), meaning, “advantage” (3:19). </a:t>
            </a:r>
            <a:endParaRPr lang="en-US" sz="3000" dirty="0">
              <a:latin typeface="+mn-lt"/>
            </a:endParaRPr>
          </a:p>
        </p:txBody>
      </p:sp>
    </p:spTree>
    <p:extLst>
      <p:ext uri="{BB962C8B-B14F-4D97-AF65-F5344CB8AC3E}">
        <p14:creationId xmlns:p14="http://schemas.microsoft.com/office/powerpoint/2010/main" val="2837629023"/>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959223" y="573740"/>
            <a:ext cx="10461811" cy="6131860"/>
          </a:xfrm>
        </p:spPr>
        <p:txBody>
          <a:bodyPr>
            <a:normAutofit/>
          </a:bodyPr>
          <a:lstStyle/>
          <a:p>
            <a:pPr marL="0" indent="0" algn="l">
              <a:lnSpc>
                <a:spcPct val="11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Obviously the key is the root, </a:t>
            </a:r>
            <a:r>
              <a:rPr lang="en-US" sz="3000" b="1" i="1" dirty="0" err="1">
                <a:solidFill>
                  <a:srgbClr val="FFFFCC"/>
                </a:solidFill>
                <a:effectLst/>
                <a:latin typeface="+mn-lt"/>
                <a:ea typeface="Calibri" panose="020F0502020204030204" pitchFamily="34" charset="0"/>
                <a:cs typeface="Calibri" panose="020F0502020204030204" pitchFamily="34" charset="0"/>
              </a:rPr>
              <a:t>ytr</a:t>
            </a:r>
            <a:r>
              <a:rPr lang="en-US" sz="3000" b="1" dirty="0">
                <a:solidFill>
                  <a:srgbClr val="FFFFCC"/>
                </a:solidFill>
                <a:effectLst/>
                <a:latin typeface="+mn-lt"/>
                <a:ea typeface="Calibri" panose="020F0502020204030204" pitchFamily="34" charset="0"/>
                <a:cs typeface="Calibri" panose="020F0502020204030204" pitchFamily="34" charset="0"/>
              </a:rPr>
              <a:t>, which is fundamentally an economic term, used with reference to a budget surplus. According to the author, his purpose in all his efforts, and in human existence itself, was to achieve a profit margin after it is all over.</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3006717052"/>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708212" y="1130300"/>
            <a:ext cx="10712823" cy="5575300"/>
          </a:xfrm>
        </p:spPr>
        <p:txBody>
          <a:bodyPr>
            <a:normAutofit/>
          </a:bodyPr>
          <a:lstStyle/>
          <a:p>
            <a:pPr marL="0" indent="0" algn="l">
              <a:lnSpc>
                <a:spcPct val="120000"/>
              </a:lnSpc>
              <a:spcBef>
                <a:spcPts val="0"/>
              </a:spcBef>
              <a:spcAft>
                <a:spcPts val="600"/>
              </a:spcAft>
              <a:buNone/>
              <a:tabLst>
                <a:tab pos="358775" algn="l"/>
                <a:tab pos="447675" algn="l"/>
                <a:tab pos="685800" algn="l"/>
                <a:tab pos="1028700" algn="l"/>
                <a:tab pos="1371600" algn="l"/>
                <a:tab pos="1714500" algn="l"/>
                <a:tab pos="2057400" algn="l"/>
                <a:tab pos="2400300" algn="l"/>
                <a:tab pos="4800600" algn="l"/>
                <a:tab pos="457200" algn="l"/>
                <a:tab pos="685800" algn="l"/>
                <a:tab pos="914400" algn="l"/>
                <a:tab pos="1143000" algn="l"/>
              </a:tabLst>
            </a:pPr>
            <a:r>
              <a:rPr lang="en-US" sz="3000" b="1" dirty="0">
                <a:solidFill>
                  <a:srgbClr val="FFFFCC"/>
                </a:solidFill>
                <a:effectLst/>
                <a:latin typeface="+mn-lt"/>
                <a:ea typeface="Times New Roman" panose="02020603050405020304" pitchFamily="18" charset="0"/>
              </a:rPr>
              <a:t>c.	What were </a:t>
            </a:r>
            <a:r>
              <a:rPr lang="en-US" sz="3000" b="1" dirty="0" err="1">
                <a:solidFill>
                  <a:srgbClr val="FFFFCC"/>
                </a:solidFill>
                <a:effectLst/>
                <a:latin typeface="+mn-lt"/>
                <a:ea typeface="Times New Roman" panose="02020603050405020304" pitchFamily="18" charset="0"/>
              </a:rPr>
              <a:t>Qoheleth’s</a:t>
            </a:r>
            <a:r>
              <a:rPr lang="en-US" sz="3000" b="1" dirty="0">
                <a:solidFill>
                  <a:srgbClr val="FFFFCC"/>
                </a:solidFill>
                <a:effectLst/>
                <a:latin typeface="+mn-lt"/>
                <a:ea typeface="Times New Roman" panose="02020603050405020304" pitchFamily="18" charset="0"/>
              </a:rPr>
              <a:t> Assumptions?</a:t>
            </a:r>
          </a:p>
          <a:p>
            <a:pPr marL="358775" indent="0">
              <a:lnSpc>
                <a:spcPct val="120000"/>
              </a:lnSpc>
              <a:spcBef>
                <a:spcPts val="0"/>
              </a:spcBef>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underlying assumption of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is that life is defined specifically in terms of the “here” and the “now.” Expressions for the here and now abound in the book: (1) </a:t>
            </a:r>
            <a:r>
              <a:rPr lang="en-US" sz="3000" b="1" i="1" dirty="0" err="1">
                <a:solidFill>
                  <a:srgbClr val="FFFFCC"/>
                </a:solidFill>
                <a:effectLst/>
                <a:latin typeface="+mn-lt"/>
                <a:ea typeface="Calibri" panose="020F0502020204030204" pitchFamily="34" charset="0"/>
                <a:cs typeface="Calibri" panose="020F0502020204030204" pitchFamily="34" charset="0"/>
              </a:rPr>
              <a:t>ʿēt</a:t>
            </a:r>
            <a:r>
              <a:rPr lang="en-US" sz="3000" b="1" dirty="0">
                <a:solidFill>
                  <a:srgbClr val="FFFFCC"/>
                </a:solidFill>
                <a:effectLst/>
                <a:latin typeface="+mn-lt"/>
                <a:ea typeface="Calibri" panose="020F0502020204030204" pitchFamily="34" charset="0"/>
                <a:cs typeface="Calibri" panose="020F0502020204030204" pitchFamily="34" charset="0"/>
              </a:rPr>
              <a:t>, “time, occurs seventeen times (3:1, 2, 3, 4, 5, 6, 7, 8, 11, 17; 8:5, 6, 9; 9:11, 12); (2) </a:t>
            </a:r>
            <a:r>
              <a:rPr lang="en-US" sz="3000" b="1" i="1" dirty="0" err="1">
                <a:solidFill>
                  <a:srgbClr val="FFFFCC"/>
                </a:solidFill>
                <a:effectLst/>
                <a:latin typeface="+mn-lt"/>
                <a:ea typeface="Calibri" panose="020F0502020204030204" pitchFamily="34" charset="0"/>
                <a:cs typeface="Calibri" panose="020F0502020204030204" pitchFamily="34" charset="0"/>
              </a:rPr>
              <a:t>yôm</a:t>
            </a:r>
            <a:r>
              <a:rPr lang="en-US" sz="3000" b="1" i="1" dirty="0">
                <a:solidFill>
                  <a:srgbClr val="FFFFCC"/>
                </a:solidFill>
                <a:effectLst/>
                <a:latin typeface="+mn-lt"/>
                <a:ea typeface="Calibri" panose="020F0502020204030204" pitchFamily="34" charset="0"/>
                <a:cs typeface="Calibri" panose="020F0502020204030204" pitchFamily="34" charset="0"/>
              </a:rPr>
              <a:t>, </a:t>
            </a:r>
            <a:r>
              <a:rPr lang="en-US" sz="3000" b="1" dirty="0">
                <a:solidFill>
                  <a:srgbClr val="FFFFCC"/>
                </a:solidFill>
                <a:effectLst/>
                <a:latin typeface="+mn-lt"/>
                <a:ea typeface="Calibri" panose="020F0502020204030204" pitchFamily="34" charset="0"/>
                <a:cs typeface="Calibri" panose="020F0502020204030204" pitchFamily="34" charset="0"/>
              </a:rPr>
              <a:t>“day,” occurs twenty-five times: (2:3, 16, 23; 5:17, 18, 20; 6:3, 17; 7:1, 10, 14a, 14b, 15; 8:8, 12, 13, 15, 16; 9:9a, 9b; 11:1, 8, 9; 12:1, 3); (3) “under the heavens” (1:3; 2:3); (4) “upon the earth” (5:1; 8:14, 16; 10:7; 11:2, 3; 12:7); </a:t>
            </a:r>
            <a:endParaRPr lang="en-US" sz="3000" b="1" dirty="0">
              <a:latin typeface="+mn-lt"/>
            </a:endParaRPr>
          </a:p>
        </p:txBody>
      </p:sp>
    </p:spTree>
    <p:extLst>
      <p:ext uri="{BB962C8B-B14F-4D97-AF65-F5344CB8AC3E}">
        <p14:creationId xmlns:p14="http://schemas.microsoft.com/office/powerpoint/2010/main" val="3129348771"/>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806825" y="573740"/>
            <a:ext cx="10614210" cy="6131860"/>
          </a:xfrm>
        </p:spPr>
        <p:txBody>
          <a:bodyPr>
            <a:normAutofit/>
          </a:bodyPr>
          <a:lstStyle/>
          <a:p>
            <a:pPr marL="268288" indent="0" algn="l">
              <a:lnSpc>
                <a:spcPct val="11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most impressively (5) “under the sun,” which occurs thirty times scattered throughout the book! (1:3, 9, 14; 2:11, 17, 18, 19, 20, 22; 3:16; 4:1, 3, 7, 15; 6:1, 5,  12; 7:11; 8:9,15a, 15b, 17; 9:3, 6, 9, 11, 13; 10:5). </a:t>
            </a:r>
          </a:p>
          <a:p>
            <a:pPr marL="268288" indent="0" algn="l">
              <a:lnSpc>
                <a:spcPct val="11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Other expressions for time and this worldly existence include references to the boundaries of birth and death (3:1–2), the coming and going of a generation (1:4), and the rising and setting of the sun (1:5). </a:t>
            </a:r>
            <a:endParaRPr lang="en-US" sz="3000" dirty="0">
              <a:latin typeface="+mn-lt"/>
            </a:endParaRPr>
          </a:p>
        </p:txBody>
      </p:sp>
    </p:spTree>
    <p:extLst>
      <p:ext uri="{BB962C8B-B14F-4D97-AF65-F5344CB8AC3E}">
        <p14:creationId xmlns:p14="http://schemas.microsoft.com/office/powerpoint/2010/main" val="2475400339"/>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806825" y="800100"/>
            <a:ext cx="10614210" cy="5905500"/>
          </a:xfrm>
        </p:spPr>
        <p:txBody>
          <a:bodyPr>
            <a:normAutofit/>
          </a:bodyPr>
          <a:lstStyle/>
          <a:p>
            <a:pPr marL="268288" indent="0" algn="l">
              <a:lnSpc>
                <a:spcPct val="11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Within this context all of life must run its course until it is terminated by death. </a:t>
            </a:r>
            <a:r>
              <a:rPr lang="en-US" sz="3000" b="1" dirty="0" err="1">
                <a:solidFill>
                  <a:srgbClr val="FFFFCC"/>
                </a:solidFill>
                <a:effectLst/>
                <a:latin typeface="+mn-lt"/>
                <a:ea typeface="Calibri" panose="020F0502020204030204" pitchFamily="34" charset="0"/>
                <a:cs typeface="Calibri" panose="020F0502020204030204" pitchFamily="34" charset="0"/>
              </a:rPr>
              <a:t>Qoheleth’s</a:t>
            </a:r>
            <a:r>
              <a:rPr lang="en-US" sz="3000" b="1" dirty="0">
                <a:solidFill>
                  <a:srgbClr val="FFFFCC"/>
                </a:solidFill>
                <a:effectLst/>
                <a:latin typeface="+mn-lt"/>
                <a:ea typeface="Calibri" panose="020F0502020204030204" pitchFamily="34" charset="0"/>
                <a:cs typeface="Calibri" panose="020F0502020204030204" pitchFamily="34" charset="0"/>
              </a:rPr>
              <a:t> morbid perspective is reflected in the frequency with which he mentions the end of one’s lifetime: </a:t>
            </a:r>
          </a:p>
          <a:p>
            <a:pPr marL="896938" indent="-628650" algn="l">
              <a:lnSpc>
                <a:spcPct val="110000"/>
              </a:lnSpc>
              <a:spcBef>
                <a:spcPts val="0"/>
              </a:spcBef>
              <a:spcAft>
                <a:spcPts val="600"/>
              </a:spcAft>
              <a:buAutoNum type="arabicParenBoth"/>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“death, to die” (2:16; 3:2; 4:2; 7:1, 2, 17, 26; 8:8; 9:5); </a:t>
            </a:r>
          </a:p>
          <a:p>
            <a:pPr marL="896938" indent="-628650" algn="l">
              <a:lnSpc>
                <a:spcPct val="110000"/>
              </a:lnSpc>
              <a:spcBef>
                <a:spcPts val="0"/>
              </a:spcBef>
              <a:spcAft>
                <a:spcPts val="600"/>
              </a:spcAft>
              <a:buAutoNum type="arabicParenBoth"/>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“burial” (6:3; 8:10); </a:t>
            </a:r>
          </a:p>
          <a:p>
            <a:pPr marL="896938" indent="-628650" algn="l">
              <a:lnSpc>
                <a:spcPct val="110000"/>
              </a:lnSpc>
              <a:spcBef>
                <a:spcPts val="0"/>
              </a:spcBef>
              <a:spcAft>
                <a:spcPts val="600"/>
              </a:spcAft>
              <a:buAutoNum type="arabicParenBoth"/>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“return to the dust” (3:20; 12:7); </a:t>
            </a:r>
          </a:p>
          <a:p>
            <a:pPr marL="896938" indent="-628650" algn="l">
              <a:lnSpc>
                <a:spcPct val="110000"/>
              </a:lnSpc>
              <a:spcBef>
                <a:spcPts val="0"/>
              </a:spcBef>
              <a:spcAft>
                <a:spcPts val="600"/>
              </a:spcAft>
              <a:buAutoNum type="arabicParenBoth"/>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“Sheol” (9:10). The problem with death is that it shuts off all opportunities for profit.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419747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4F4B19-8879-0120-F8D5-70CC9ED947A9}"/>
              </a:ext>
            </a:extLst>
          </p:cNvPr>
          <p:cNvSpPr>
            <a:spLocks noGrp="1"/>
          </p:cNvSpPr>
          <p:nvPr>
            <p:ph idx="1"/>
          </p:nvPr>
        </p:nvSpPr>
        <p:spPr/>
        <p:txBody>
          <a:bodyPr>
            <a:normAutofit/>
          </a:bodyPr>
          <a:lstStyle/>
          <a:p>
            <a:pPr marL="0" indent="0" algn="ctr">
              <a:buNone/>
            </a:pPr>
            <a:r>
              <a:rPr lang="en-US" sz="3000" b="1" dirty="0">
                <a:solidFill>
                  <a:srgbClr val="FFFFCC"/>
                </a:solidFill>
                <a:latin typeface="+mn-lt"/>
              </a:rPr>
              <a:t>May YHWH be praised </a:t>
            </a:r>
          </a:p>
          <a:p>
            <a:pPr marL="0" indent="0" algn="ctr">
              <a:buNone/>
            </a:pPr>
            <a:r>
              <a:rPr lang="en-US" sz="3000" b="1" dirty="0">
                <a:solidFill>
                  <a:srgbClr val="FFFFCC"/>
                </a:solidFill>
                <a:latin typeface="+mn-lt"/>
              </a:rPr>
              <a:t>by our service for him </a:t>
            </a:r>
          </a:p>
          <a:p>
            <a:pPr marL="0" indent="0" algn="ctr">
              <a:buNone/>
            </a:pPr>
            <a:r>
              <a:rPr lang="en-US" sz="3000" b="1" dirty="0">
                <a:solidFill>
                  <a:srgbClr val="FFFFCC"/>
                </a:solidFill>
                <a:latin typeface="+mn-lt"/>
              </a:rPr>
              <a:t>and may all who open this file be blessed.</a:t>
            </a:r>
          </a:p>
          <a:p>
            <a:pPr marL="0" indent="0" algn="ctr">
              <a:buNone/>
            </a:pPr>
            <a:endParaRPr lang="en-US" sz="3000" b="1" dirty="0">
              <a:solidFill>
                <a:srgbClr val="FFFFCC"/>
              </a:solidFill>
              <a:latin typeface="+mn-lt"/>
            </a:endParaRPr>
          </a:p>
          <a:p>
            <a:pPr marL="0" indent="0" algn="ctr">
              <a:buNone/>
            </a:pPr>
            <a:endParaRPr lang="en-US" sz="3000" b="1" dirty="0">
              <a:solidFill>
                <a:srgbClr val="FFFFCC"/>
              </a:solidFill>
              <a:latin typeface="+mn-lt"/>
            </a:endParaRPr>
          </a:p>
          <a:p>
            <a:pPr marL="0" indent="0" algn="ctr">
              <a:buNone/>
            </a:pPr>
            <a:endParaRPr lang="en-US" sz="3000" b="1" dirty="0">
              <a:solidFill>
                <a:srgbClr val="FFFFCC"/>
              </a:solidFill>
              <a:latin typeface="+mn-lt"/>
            </a:endParaRPr>
          </a:p>
          <a:p>
            <a:pPr marL="0" indent="0" algn="ctr">
              <a:buNone/>
            </a:pPr>
            <a:r>
              <a:rPr lang="en-US" sz="3000" b="1" dirty="0">
                <a:solidFill>
                  <a:srgbClr val="FFFFCC"/>
                </a:solidFill>
                <a:latin typeface="+mn-lt"/>
              </a:rPr>
              <a:t>For personal use only.</a:t>
            </a:r>
          </a:p>
          <a:p>
            <a:pPr marL="0" indent="0" algn="ctr">
              <a:buNone/>
            </a:pPr>
            <a:r>
              <a:rPr lang="en-US" sz="3000" b="1" dirty="0">
                <a:solidFill>
                  <a:srgbClr val="FFFFCC"/>
                </a:solidFill>
                <a:latin typeface="+mn-lt"/>
              </a:rPr>
              <a:t>Please do not forward or duplicate.</a:t>
            </a:r>
          </a:p>
          <a:p>
            <a:pPr marL="0" indent="0" algn="ctr">
              <a:buNone/>
            </a:pPr>
            <a:endParaRPr lang="en-US" sz="3000" b="1" dirty="0">
              <a:solidFill>
                <a:srgbClr val="FFFFCC"/>
              </a:solidFill>
              <a:latin typeface="+mn-lt"/>
            </a:endParaRPr>
          </a:p>
          <a:p>
            <a:pPr marL="0" indent="0" algn="ctr">
              <a:buNone/>
            </a:pPr>
            <a:endParaRPr lang="en-US" sz="3000" b="1" dirty="0">
              <a:solidFill>
                <a:srgbClr val="FFFFCC"/>
              </a:solidFill>
              <a:latin typeface="+mn-lt"/>
            </a:endParaRPr>
          </a:p>
        </p:txBody>
      </p:sp>
    </p:spTree>
    <p:extLst>
      <p:ext uri="{BB962C8B-B14F-4D97-AF65-F5344CB8AC3E}">
        <p14:creationId xmlns:p14="http://schemas.microsoft.com/office/powerpoint/2010/main" val="25756285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1010093"/>
            <a:ext cx="11367247" cy="5677578"/>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5.	Other Features of Hebrew Poetry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12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Biblical poetry reflects Hebrew literary creativity at its best. In addition to the features mentioned above poets express this creativity in a variety of ways.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12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	Alphabetic Acrostics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0">
              <a:lnSpc>
                <a:spcPct val="100000"/>
              </a:lnSpc>
              <a:spcBef>
                <a:spcPts val="0"/>
              </a:spcBef>
              <a:spcAft>
                <a:spcPts val="12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An acrostic is a composition artificially constructed according to an external pattern of letters. For example, note the popular definition of GRACE: God’s Riches at Christ’s Expense. All the biblical acrostics are based on the sequence of letters in the Hebrew alphabet. They are remarkably common.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54768292"/>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806825" y="573740"/>
            <a:ext cx="10614210" cy="6131860"/>
          </a:xfrm>
        </p:spPr>
        <p:txBody>
          <a:bodyPr>
            <a:normAutofit/>
          </a:bodyPr>
          <a:lstStyle/>
          <a:p>
            <a:pPr marL="447675" indent="0">
              <a:lnSpc>
                <a:spcPct val="120000"/>
              </a:lnSpc>
              <a:spcBef>
                <a:spcPts val="0"/>
              </a:spcBef>
              <a:spcAft>
                <a:spcPts val="600"/>
              </a:spcAft>
              <a:buNone/>
              <a:tabLst>
                <a:tab pos="268288" algn="l"/>
                <a:tab pos="457200" algn="l"/>
                <a:tab pos="685800" algn="l"/>
                <a:tab pos="914400" algn="l"/>
                <a:tab pos="1143000" algn="l"/>
              </a:tabLst>
            </a:pPr>
            <a:r>
              <a:rPr lang="en-US" sz="3000" b="1" dirty="0" err="1">
                <a:solidFill>
                  <a:srgbClr val="FFFFCC"/>
                </a:solidFill>
                <a:effectLst/>
                <a:latin typeface="+mn-lt"/>
                <a:ea typeface="Calibri" panose="020F0502020204030204" pitchFamily="34" charset="0"/>
                <a:cs typeface="Calibri" panose="020F0502020204030204" pitchFamily="34" charset="0"/>
              </a:rPr>
              <a:t>Qoheleth’s</a:t>
            </a:r>
            <a:r>
              <a:rPr lang="en-US" sz="3000" b="1" dirty="0">
                <a:solidFill>
                  <a:srgbClr val="FFFFCC"/>
                </a:solidFill>
                <a:effectLst/>
                <a:latin typeface="+mn-lt"/>
                <a:ea typeface="Calibri" panose="020F0502020204030204" pitchFamily="34" charset="0"/>
                <a:cs typeface="Calibri" panose="020F0502020204030204" pitchFamily="34" charset="0"/>
              </a:rPr>
              <a:t> universe was closed, defined temporally by the period between birth and death, and spatially by “under the sun,” that is “upon the earth.” What you see is all you get. The search for meaning and profit must be conducted within these confines.</a:t>
            </a:r>
            <a:endParaRPr lang="en-US" sz="3000" dirty="0">
              <a:latin typeface="+mn-lt"/>
            </a:endParaRPr>
          </a:p>
        </p:txBody>
      </p:sp>
    </p:spTree>
    <p:extLst>
      <p:ext uri="{BB962C8B-B14F-4D97-AF65-F5344CB8AC3E}">
        <p14:creationId xmlns:p14="http://schemas.microsoft.com/office/powerpoint/2010/main" val="1306836561"/>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806825" y="1003300"/>
            <a:ext cx="10614210" cy="5702300"/>
          </a:xfrm>
        </p:spPr>
        <p:txBody>
          <a:bodyPr>
            <a:normAutofit/>
          </a:bodyPr>
          <a:lstStyle/>
          <a:p>
            <a:pPr marL="0" indent="0" algn="l">
              <a:lnSpc>
                <a:spcPct val="120000"/>
              </a:lnSpc>
              <a:spcBef>
                <a:spcPts val="0"/>
              </a:spcBef>
              <a:spcAft>
                <a:spcPts val="600"/>
              </a:spcAft>
              <a:buNone/>
              <a:tabLst>
                <a:tab pos="447675" algn="l"/>
                <a:tab pos="685800" algn="l"/>
                <a:tab pos="1028700" algn="l"/>
                <a:tab pos="1371600" algn="l"/>
                <a:tab pos="1714500" algn="l"/>
                <a:tab pos="2057400" algn="l"/>
                <a:tab pos="2400300" algn="l"/>
                <a:tab pos="4800600" algn="l"/>
                <a:tab pos="457200" algn="l"/>
                <a:tab pos="685800" algn="l"/>
                <a:tab pos="914400" algn="l"/>
                <a:tab pos="1143000" algn="l"/>
              </a:tabLst>
            </a:pPr>
            <a:r>
              <a:rPr lang="en-US" sz="3000" b="1" dirty="0">
                <a:solidFill>
                  <a:srgbClr val="FFFFCC"/>
                </a:solidFill>
                <a:effectLst/>
                <a:latin typeface="+mn-lt"/>
                <a:ea typeface="Times New Roman" panose="02020603050405020304" pitchFamily="18" charset="0"/>
              </a:rPr>
              <a:t>d.	What were </a:t>
            </a:r>
            <a:r>
              <a:rPr lang="en-US" sz="3000" b="1" dirty="0" err="1">
                <a:solidFill>
                  <a:srgbClr val="FFFFCC"/>
                </a:solidFill>
                <a:effectLst/>
                <a:latin typeface="+mn-lt"/>
                <a:ea typeface="Times New Roman" panose="02020603050405020304" pitchFamily="18" charset="0"/>
              </a:rPr>
              <a:t>Qoheleth’s</a:t>
            </a:r>
            <a:r>
              <a:rPr lang="en-US" sz="3000" b="1" dirty="0">
                <a:solidFill>
                  <a:srgbClr val="FFFFCC"/>
                </a:solidFill>
                <a:effectLst/>
                <a:latin typeface="+mn-lt"/>
                <a:ea typeface="Times New Roman" panose="02020603050405020304" pitchFamily="18" charset="0"/>
              </a:rPr>
              <a:t> Methods?</a:t>
            </a:r>
          </a:p>
          <a:p>
            <a:pPr marL="358775" indent="0">
              <a:lnSpc>
                <a:spcPct val="120000"/>
              </a:lnSpc>
              <a:spcBef>
                <a:spcPts val="0"/>
              </a:spcBef>
              <a:spcAft>
                <a:spcPts val="600"/>
              </a:spcAft>
              <a:buNone/>
              <a:tabLst>
                <a:tab pos="228600" algn="l"/>
                <a:tab pos="457200" algn="l"/>
                <a:tab pos="685800" algn="l"/>
                <a:tab pos="914400" algn="l"/>
                <a:tab pos="1143000" algn="l"/>
              </a:tabLst>
            </a:pP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describes for us some of the methods he followed to try to achieve profit in his life. </a:t>
            </a:r>
          </a:p>
          <a:p>
            <a:pPr marL="358775"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book opens with a summary statement describing how one may be the keenest observer of natural phenomena, but what does nature accomplish? There is no progress, nothing new under the sun, only a weary cyclical pattern of natural events (1:3–11). The opening volley declares that the universal natural processes produce no profits. </a:t>
            </a:r>
            <a:endParaRPr lang="en-US" sz="3000" dirty="0">
              <a:latin typeface="+mn-lt"/>
            </a:endParaRPr>
          </a:p>
        </p:txBody>
      </p:sp>
    </p:spTree>
    <p:extLst>
      <p:ext uri="{BB962C8B-B14F-4D97-AF65-F5344CB8AC3E}">
        <p14:creationId xmlns:p14="http://schemas.microsoft.com/office/powerpoint/2010/main" val="478965325"/>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914399" y="1485900"/>
            <a:ext cx="10506635" cy="5219700"/>
          </a:xfrm>
        </p:spPr>
        <p:txBody>
          <a:bodyPr>
            <a:normAutofit/>
          </a:bodyPr>
          <a:lstStyle/>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Human history is a part of this profitless existence. Nothing new is produced “as the world turns.” It is simply one vicious circle of activity going round and round but leading nowhere. This does not provide much encouragement for the one searching for “profit.”</a:t>
            </a:r>
          </a:p>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Finding no “profit” in observing the world out there,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attempted to find profit in life by personal experimentation. </a:t>
            </a:r>
            <a:endParaRPr lang="en-US" sz="3000" dirty="0">
              <a:latin typeface="+mn-lt"/>
            </a:endParaRPr>
          </a:p>
        </p:txBody>
      </p:sp>
    </p:spTree>
    <p:extLst>
      <p:ext uri="{BB962C8B-B14F-4D97-AF65-F5344CB8AC3E}">
        <p14:creationId xmlns:p14="http://schemas.microsoft.com/office/powerpoint/2010/main" val="1168019366"/>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914399" y="573740"/>
            <a:ext cx="10506635" cy="6131860"/>
          </a:xfrm>
        </p:spPr>
        <p:txBody>
          <a:bodyPr>
            <a:normAutofit/>
          </a:bodyPr>
          <a:lstStyle/>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chapters 1–2 his personal determination and investment are reflected in first person expressions like “I perceived,” “I said in my heart,” “I gave my heart to consider.” </a:t>
            </a:r>
            <a:r>
              <a:rPr lang="en-US" sz="3000" b="1" dirty="0">
                <a:solidFill>
                  <a:srgbClr val="FFFFCC"/>
                </a:solidFill>
                <a:latin typeface="+mn-lt"/>
                <a:ea typeface="Calibri" panose="020F0502020204030204" pitchFamily="34" charset="0"/>
                <a:cs typeface="Calibri" panose="020F0502020204030204" pitchFamily="34" charset="0"/>
              </a:rPr>
              <a:t>He pursed “profit” through s</a:t>
            </a:r>
            <a:r>
              <a:rPr lang="en-US" sz="3000" b="1" dirty="0">
                <a:solidFill>
                  <a:srgbClr val="FFFFCC"/>
                </a:solidFill>
                <a:effectLst/>
                <a:latin typeface="+mn-lt"/>
                <a:ea typeface="Calibri" panose="020F0502020204030204" pitchFamily="34" charset="0"/>
                <a:cs typeface="Calibri" panose="020F0502020204030204" pitchFamily="34" charset="0"/>
              </a:rPr>
              <a:t>everal avenues of experimentation. First, he gave his mind to careful observation and learning (1:16–17). Second, he turned to self-indulgence, levity, laughter, pleasure, hedonistic excess (2:2–10).</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2721907624"/>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699247" y="1066800"/>
            <a:ext cx="10721787" cy="5638800"/>
          </a:xfrm>
        </p:spPr>
        <p:txBody>
          <a:bodyPr>
            <a:noAutofit/>
          </a:bodyPr>
          <a:lstStyle/>
          <a:p>
            <a:pPr marL="538163" indent="-538163" algn="l">
              <a:lnSpc>
                <a:spcPct val="100000"/>
              </a:lnSpc>
              <a:spcBef>
                <a:spcPts val="0"/>
              </a:spcBef>
              <a:spcAft>
                <a:spcPts val="600"/>
              </a:spcAft>
              <a:buAutoNum type="alphaLcPeriod" startAt="5"/>
              <a:tabLst>
                <a:tab pos="342900" algn="l"/>
                <a:tab pos="538163"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Times New Roman" panose="02020603050405020304" pitchFamily="18" charset="0"/>
              </a:rPr>
              <a:t>What were </a:t>
            </a:r>
            <a:r>
              <a:rPr lang="en-US" sz="3000" b="1" dirty="0" err="1">
                <a:solidFill>
                  <a:srgbClr val="FFFFCC"/>
                </a:solidFill>
                <a:effectLst/>
                <a:latin typeface="+mn-lt"/>
                <a:ea typeface="Times New Roman" panose="02020603050405020304" pitchFamily="18" charset="0"/>
              </a:rPr>
              <a:t>Qoheleth’s</a:t>
            </a:r>
            <a:r>
              <a:rPr lang="en-US" sz="3000" b="1" dirty="0">
                <a:solidFill>
                  <a:srgbClr val="FFFFCC"/>
                </a:solidFill>
                <a:effectLst/>
                <a:latin typeface="+mn-lt"/>
                <a:ea typeface="Times New Roman" panose="02020603050405020304" pitchFamily="18" charset="0"/>
              </a:rPr>
              <a:t> Rewards for His Efforts?</a:t>
            </a:r>
          </a:p>
          <a:p>
            <a:pPr marL="538163" indent="0">
              <a:lnSpc>
                <a:spcPct val="100000"/>
              </a:lnSpc>
              <a:spcBef>
                <a:spcPts val="0"/>
              </a:spcBef>
              <a:spcAft>
                <a:spcPts val="600"/>
              </a:spcAft>
              <a:buNone/>
              <a:tabLst>
                <a:tab pos="457200" algn="l"/>
                <a:tab pos="685800" algn="l"/>
                <a:tab pos="914400" algn="l"/>
                <a:tab pos="1143000" algn="l"/>
              </a:tabLst>
            </a:pPr>
            <a:r>
              <a:rPr lang="en-US" sz="3000" b="1" dirty="0" err="1">
                <a:solidFill>
                  <a:srgbClr val="FFFFCC"/>
                </a:solidFill>
                <a:effectLst/>
                <a:latin typeface="+mn-lt"/>
                <a:ea typeface="Calibri" panose="020F0502020204030204" pitchFamily="34" charset="0"/>
                <a:cs typeface="Calibri" panose="020F0502020204030204" pitchFamily="34" charset="0"/>
              </a:rPr>
              <a:t>Qoheleth’s</a:t>
            </a:r>
            <a:r>
              <a:rPr lang="en-US" sz="3000" b="1" dirty="0">
                <a:solidFill>
                  <a:srgbClr val="FFFFCC"/>
                </a:solidFill>
                <a:effectLst/>
                <a:latin typeface="+mn-lt"/>
                <a:ea typeface="Calibri" panose="020F0502020204030204" pitchFamily="34" charset="0"/>
                <a:cs typeface="Calibri" panose="020F0502020204030204" pitchFamily="34" charset="0"/>
              </a:rPr>
              <a:t> testimony is dominated by the vocabulary of futility. First, “there is no profit” (2:11). </a:t>
            </a:r>
          </a:p>
          <a:p>
            <a:pPr marL="538163" indent="0">
              <a:lnSpc>
                <a:spcPct val="100000"/>
              </a:lnSpc>
              <a:spcBef>
                <a:spcPts val="0"/>
              </a:spcBef>
              <a:spcAft>
                <a:spcPts val="600"/>
              </a:spcAft>
              <a:buNone/>
              <a:tabLst>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Second, all is </a:t>
            </a:r>
            <a:r>
              <a:rPr lang="en-US" sz="3000" b="1" i="1" dirty="0" err="1">
                <a:solidFill>
                  <a:srgbClr val="FFFFCC"/>
                </a:solidFill>
                <a:effectLst/>
                <a:latin typeface="+mn-lt"/>
                <a:ea typeface="Calibri" panose="020F0502020204030204" pitchFamily="34" charset="0"/>
                <a:cs typeface="Calibri" panose="020F0502020204030204" pitchFamily="34" charset="0"/>
              </a:rPr>
              <a:t>ḥebel</a:t>
            </a:r>
            <a:r>
              <a:rPr lang="en-US" sz="3000" b="1" dirty="0">
                <a:solidFill>
                  <a:srgbClr val="FFFFCC"/>
                </a:solidFill>
                <a:effectLst/>
                <a:latin typeface="+mn-lt"/>
                <a:ea typeface="Calibri" panose="020F0502020204030204" pitchFamily="34" charset="0"/>
                <a:cs typeface="Calibri" panose="020F0502020204030204" pitchFamily="34" charset="0"/>
              </a:rPr>
              <a:t>, “vanity, absurdity, emptiness” (the word occurs thirty-three times: 1:2 (4x); 2:1, 11, 15, 17, 19, 21, 23, 26; 3:19; 4:4, 7, 8, 16; 5:7, 10; 6:2, 4, 9, 11; 7:6, 15; 8:10, 14a, 14b; 9:9a, 9b; 10:8, 10; 12:8). </a:t>
            </a:r>
          </a:p>
          <a:p>
            <a:pPr marL="538163" indent="0">
              <a:lnSpc>
                <a:spcPct val="100000"/>
              </a:lnSpc>
              <a:spcBef>
                <a:spcPts val="0"/>
              </a:spcBef>
              <a:spcAft>
                <a:spcPts val="600"/>
              </a:spcAft>
              <a:buNone/>
              <a:tabLst>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Third, it is all a “striving after wind,” which speaks of the elusiveness, evanescence of profit (1:14, 17; 2:11, 17, 22, 26; 4:4, 6, 16; 6:9. </a:t>
            </a:r>
            <a:endParaRPr lang="en-US" sz="3000" b="1" dirty="0">
              <a:latin typeface="+mn-lt"/>
            </a:endParaRPr>
          </a:p>
        </p:txBody>
      </p:sp>
    </p:spTree>
    <p:extLst>
      <p:ext uri="{BB962C8B-B14F-4D97-AF65-F5344CB8AC3E}">
        <p14:creationId xmlns:p14="http://schemas.microsoft.com/office/powerpoint/2010/main" val="3398010947"/>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717176" y="850900"/>
            <a:ext cx="10927977" cy="5854700"/>
          </a:xfrm>
        </p:spPr>
        <p:txBody>
          <a:bodyPr>
            <a:normAutofit lnSpcReduction="10000"/>
          </a:bodyPr>
          <a:lstStyle/>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err="1">
                <a:solidFill>
                  <a:srgbClr val="FFFFCC"/>
                </a:solidFill>
                <a:effectLst/>
                <a:latin typeface="+mn-lt"/>
                <a:ea typeface="Calibri" panose="020F0502020204030204" pitchFamily="34" charset="0"/>
                <a:cs typeface="Calibri" panose="020F0502020204030204" pitchFamily="34" charset="0"/>
              </a:rPr>
              <a:t>Qoheleth’s</a:t>
            </a:r>
            <a:r>
              <a:rPr lang="en-US" sz="3000" b="1" dirty="0">
                <a:solidFill>
                  <a:srgbClr val="FFFFCC"/>
                </a:solidFill>
                <a:effectLst/>
                <a:latin typeface="+mn-lt"/>
                <a:ea typeface="Calibri" panose="020F0502020204030204" pitchFamily="34" charset="0"/>
                <a:cs typeface="Calibri" panose="020F0502020204030204" pitchFamily="34" charset="0"/>
              </a:rPr>
              <a:t> efforts left him totally frustrated and disillusioned; he hated life (2:17; 4:2) and concluded that all human effort is evil/disastrous. It was a part of the futile cosmic system in which he was trapped.</a:t>
            </a:r>
          </a:p>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Many people in our own time have come to this stage in life. Having experimented and having tried every means to find happiness and meaning in all phases of life, they conclude that life itself is absurd, meaningless wasted effort. As the beast dies, so dies the man (3:19), with nothing to show for it. </a:t>
            </a:r>
          </a:p>
          <a:p>
            <a:pPr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Shakespearian terms, “All the world’s a stage, and each one is an actor. It (life) is a tale told by an idiot, signifying nothing.”</a:t>
            </a:r>
            <a:endParaRPr lang="en-US" sz="3000" b="1" dirty="0">
              <a:latin typeface="+mn-lt"/>
            </a:endParaRPr>
          </a:p>
        </p:txBody>
      </p:sp>
    </p:spTree>
    <p:extLst>
      <p:ext uri="{BB962C8B-B14F-4D97-AF65-F5344CB8AC3E}">
        <p14:creationId xmlns:p14="http://schemas.microsoft.com/office/powerpoint/2010/main" val="3120527112"/>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726141" y="927100"/>
            <a:ext cx="10694893" cy="5778500"/>
          </a:xfrm>
        </p:spPr>
        <p:txBody>
          <a:bodyPr>
            <a:normAutofit fontScale="92500"/>
          </a:bodyPr>
          <a:lstStyle/>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Under the sun a person is locked into an immutable closed system. One cannot break out of it; one cannot profit from it; one can find no happiness from it nor within it. The key to life is not found within life itself. Personal experience confirms the lesson of history: </a:t>
            </a:r>
          </a:p>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Life is nothing but a vicious circle leading nowhere, accomplishing nothing, bringing no satisfaction, or meaning.</a:t>
            </a:r>
            <a:endParaRPr lang="en-US" sz="3000" b="1" dirty="0">
              <a:solidFill>
                <a:srgbClr val="FFFFCC"/>
              </a:solidFill>
              <a:latin typeface="+mn-lt"/>
              <a:ea typeface="Calibri" panose="020F0502020204030204" pitchFamily="34" charset="0"/>
              <a:cs typeface="Arial" panose="020B0604020202020204" pitchFamily="34" charset="0"/>
            </a:endParaRPr>
          </a:p>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Is there then no hope at all for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or anyone else, for that matter? Many find hope in the series of positive affirmations that punctuate an otherwise hopelessly pessimistic verdict on human life: 2:24–26; 3:9–14; 5:18–20; 7:13–14; 8:12–17; 9:7–10; 11:9–12:1. </a:t>
            </a:r>
            <a:endParaRPr lang="en-US" sz="3000" b="1" dirty="0">
              <a:latin typeface="+mn-lt"/>
            </a:endParaRPr>
          </a:p>
        </p:txBody>
      </p:sp>
    </p:spTree>
    <p:extLst>
      <p:ext uri="{BB962C8B-B14F-4D97-AF65-F5344CB8AC3E}">
        <p14:creationId xmlns:p14="http://schemas.microsoft.com/office/powerpoint/2010/main" val="321037320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699246" y="1206500"/>
            <a:ext cx="11053483" cy="5288429"/>
          </a:xfrm>
        </p:spPr>
        <p:txBody>
          <a:bodyPr>
            <a:normAutofit/>
          </a:bodyPr>
          <a:lstStyle/>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common denominator in all of these is the challenge to “eat, drink, and be merry,” and to find some measure of enjoyment in one’s work. These are part of the divine order of things, given to us by God to be enjoyed as his gifts, even in a fallen world. </a:t>
            </a:r>
          </a:p>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we must recognize that in the end, when this futile life is over, we face the [unwelcome] prospect of answering to God. While some interpret these as resigned admissions that life “under the sun” is hopeless, futile, they should be viewed as optimistic statements. </a:t>
            </a:r>
          </a:p>
          <a:p>
            <a:pPr marL="0" indent="0">
              <a:buNone/>
            </a:pPr>
            <a:endParaRPr lang="en-US" sz="3000" dirty="0">
              <a:latin typeface="+mn-lt"/>
            </a:endParaRPr>
          </a:p>
        </p:txBody>
      </p:sp>
    </p:spTree>
    <p:extLst>
      <p:ext uri="{BB962C8B-B14F-4D97-AF65-F5344CB8AC3E}">
        <p14:creationId xmlns:p14="http://schemas.microsoft.com/office/powerpoint/2010/main" val="572411223"/>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699246" y="986118"/>
            <a:ext cx="11053483" cy="5508812"/>
          </a:xfrm>
        </p:spPr>
        <p:txBody>
          <a:bodyPr>
            <a:normAutofit/>
          </a:bodyPr>
          <a:lstStyle/>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and of itself life has no more meaning for the human than for a brute animal (3:18), to be sure, but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acknowledges that life need not be experienced only “in and of itself.”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465502554"/>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699246" y="965200"/>
            <a:ext cx="11053483" cy="5529730"/>
          </a:xfrm>
        </p:spPr>
        <p:txBody>
          <a:bodyPr>
            <a:normAutofit fontScale="92500"/>
          </a:bodyPr>
          <a:lstStyle/>
          <a:p>
            <a:pPr marL="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Times New Roman" panose="02020603050405020304" pitchFamily="18" charset="0"/>
              </a:rPr>
              <a:t>f.	What then is the Message of the Book?</a:t>
            </a:r>
          </a:p>
          <a:p>
            <a:pPr marL="358775" indent="0">
              <a:lnSpc>
                <a:spcPct val="120000"/>
              </a:lnSpc>
              <a:spcBef>
                <a:spcPts val="0"/>
              </a:spcBef>
              <a:spcAft>
                <a:spcPts val="600"/>
              </a:spcAft>
              <a:buNone/>
              <a:tabLst>
                <a:tab pos="268288"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Enter the narrator, the orthodox believer, who had in his hands the confessions of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He can recognize the truthfulness of much of </a:t>
            </a:r>
            <a:r>
              <a:rPr lang="en-US" sz="3000" b="1" dirty="0" err="1">
                <a:solidFill>
                  <a:srgbClr val="FFFFCC"/>
                </a:solidFill>
                <a:effectLst/>
                <a:latin typeface="+mn-lt"/>
                <a:ea typeface="Calibri" panose="020F0502020204030204" pitchFamily="34" charset="0"/>
                <a:cs typeface="Calibri" panose="020F0502020204030204" pitchFamily="34" charset="0"/>
              </a:rPr>
              <a:t>Qoheleth’s</a:t>
            </a:r>
            <a:r>
              <a:rPr lang="en-US" sz="3000" b="1" dirty="0">
                <a:solidFill>
                  <a:srgbClr val="FFFFCC"/>
                </a:solidFill>
                <a:effectLst/>
                <a:latin typeface="+mn-lt"/>
                <a:ea typeface="Calibri" panose="020F0502020204030204" pitchFamily="34" charset="0"/>
                <a:cs typeface="Calibri" panose="020F0502020204030204" pitchFamily="34" charset="0"/>
              </a:rPr>
              <a:t> conclusions. </a:t>
            </a:r>
          </a:p>
          <a:p>
            <a:pPr marL="358775" indent="0">
              <a:lnSpc>
                <a:spcPct val="120000"/>
              </a:lnSpc>
              <a:spcBef>
                <a:spcPts val="0"/>
              </a:spcBef>
              <a:spcAft>
                <a:spcPts val="600"/>
              </a:spcAft>
              <a:buNone/>
              <a:tabLst>
                <a:tab pos="268288"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However, finding the final skeptical and pessimistic verdict intolerable, and fearing that the readers of the book will miss the glimmers of hope, he added his own framework to the text (cast in third person). </a:t>
            </a:r>
          </a:p>
          <a:p>
            <a:pPr marL="358775" indent="0">
              <a:lnSpc>
                <a:spcPct val="120000"/>
              </a:lnSpc>
              <a:spcBef>
                <a:spcPts val="0"/>
              </a:spcBef>
              <a:spcAft>
                <a:spcPts val="600"/>
              </a:spcAft>
              <a:buNone/>
              <a:tabLst>
                <a:tab pos="268288"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this framework he affirmed </a:t>
            </a:r>
            <a:r>
              <a:rPr lang="en-US" sz="3000" b="1" dirty="0" err="1">
                <a:solidFill>
                  <a:srgbClr val="FFFFCC"/>
                </a:solidFill>
                <a:effectLst/>
                <a:latin typeface="+mn-lt"/>
                <a:ea typeface="Calibri" panose="020F0502020204030204" pitchFamily="34" charset="0"/>
                <a:cs typeface="Calibri" panose="020F0502020204030204" pitchFamily="34" charset="0"/>
              </a:rPr>
              <a:t>Qoheleth’s</a:t>
            </a:r>
            <a:r>
              <a:rPr lang="en-US" sz="3000" b="1" dirty="0">
                <a:solidFill>
                  <a:srgbClr val="FFFFCC"/>
                </a:solidFill>
                <a:effectLst/>
                <a:latin typeface="+mn-lt"/>
                <a:ea typeface="Calibri" panose="020F0502020204030204" pitchFamily="34" charset="0"/>
                <a:cs typeface="Calibri" panose="020F0502020204030204" pitchFamily="34" charset="0"/>
              </a:rPr>
              <a:t> experience (1:1–11), but he also offered a way out (12:8–14) for the original autobiographer and the modern reader. </a:t>
            </a:r>
            <a:endParaRPr lang="en-US" sz="3000" b="1" dirty="0">
              <a:latin typeface="+mn-lt"/>
            </a:endParaRPr>
          </a:p>
        </p:txBody>
      </p:sp>
    </p:spTree>
    <p:extLst>
      <p:ext uri="{BB962C8B-B14F-4D97-AF65-F5344CB8AC3E}">
        <p14:creationId xmlns:p14="http://schemas.microsoft.com/office/powerpoint/2010/main" val="3812111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680484"/>
            <a:ext cx="11367247" cy="6007186"/>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d.	Comparative Parallelism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An element in line 1 is compared with something in line 2. The key to identification in English is often the presence of the word “Better.”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2151063"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Prov 15:16	Better is a little with the fear of YHWH,</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2151063"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						Than great treasure and turmoil with it.	</a:t>
            </a:r>
          </a:p>
          <a:p>
            <a:pPr marL="0" indent="0">
              <a:lnSpc>
                <a:spcPct val="100000"/>
              </a:lnSpc>
              <a:spcBef>
                <a:spcPts val="0"/>
              </a:spcBef>
              <a:spcAft>
                <a:spcPts val="600"/>
              </a:spcAft>
              <a:buNone/>
              <a:tabLst>
                <a:tab pos="228600" algn="l"/>
                <a:tab pos="457200" algn="l"/>
                <a:tab pos="685800" algn="l"/>
                <a:tab pos="914400" algn="l"/>
                <a:tab pos="1143000" algn="l"/>
                <a:tab pos="2151063"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Prov 16:17	Better is a dish of vegetables where love is,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2151063"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						Than a fattened ox and hatred with it.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2151063"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Prov 19:1	Better is a poor man who walks in his integrity,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2151063"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						Than he who is perverse in his speech and is a fool.</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2151063"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Prov 21:9	It is better to live in a corner of a roof,</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2151063" algn="l"/>
              </a:tabLst>
            </a:pPr>
            <a:r>
              <a:rPr lang="en-US" sz="3000" b="1" dirty="0">
                <a:solidFill>
                  <a:srgbClr val="FFFFCC"/>
                </a:solidFill>
                <a:effectLst/>
                <a:latin typeface="+mn-lt"/>
                <a:ea typeface="MS Gothic" panose="020B0609070205080204" pitchFamily="49" charset="-128"/>
                <a:cs typeface="Calibri" panose="020F0502020204030204" pitchFamily="34" charset="0"/>
              </a:rPr>
              <a:t>						Than in a house shared with a contentious woman.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37590883"/>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699246" y="800099"/>
            <a:ext cx="11053483" cy="5694831"/>
          </a:xfrm>
        </p:spPr>
        <p:txBody>
          <a:bodyPr>
            <a:normAutofit/>
          </a:bodyPr>
          <a:lstStyle/>
          <a:p>
            <a:pPr marL="0" indent="0" algn="l">
              <a:lnSpc>
                <a:spcPct val="11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his conclusion the narrator places a new lens in the glasses of the reader, a lens with </a:t>
            </a:r>
            <a:r>
              <a:rPr lang="en-US" sz="3000" b="1" dirty="0" err="1">
                <a:solidFill>
                  <a:srgbClr val="FFFFCC"/>
                </a:solidFill>
                <a:effectLst/>
                <a:latin typeface="+mn-lt"/>
                <a:ea typeface="Calibri" panose="020F0502020204030204" pitchFamily="34" charset="0"/>
                <a:cs typeface="Calibri" panose="020F0502020204030204" pitchFamily="34" charset="0"/>
              </a:rPr>
              <a:t>wemay</a:t>
            </a:r>
            <a:r>
              <a:rPr lang="en-US" sz="3000" b="1" dirty="0">
                <a:solidFill>
                  <a:srgbClr val="FFFFCC"/>
                </a:solidFill>
                <a:effectLst/>
                <a:latin typeface="+mn-lt"/>
                <a:ea typeface="Calibri" panose="020F0502020204030204" pitchFamily="34" charset="0"/>
                <a:cs typeface="Calibri" panose="020F0502020204030204" pitchFamily="34" charset="0"/>
              </a:rPr>
              <a:t> make sense of life and secure our wellbeing. </a:t>
            </a:r>
          </a:p>
          <a:p>
            <a:pPr marL="0" indent="0" algn="l">
              <a:lnSpc>
                <a:spcPct val="110000"/>
              </a:lnSpc>
              <a:spcBef>
                <a:spcPts val="0"/>
              </a:spcBef>
              <a:spcAft>
                <a:spcPts val="600"/>
              </a:spcAft>
              <a:buNone/>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He hereby reaffirms the three basic dogmas of the First Testament (each of which had been questioned by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a:t>
            </a:r>
          </a:p>
          <a:p>
            <a:pPr marL="627063" indent="-627063" algn="l">
              <a:lnSpc>
                <a:spcPct val="110000"/>
              </a:lnSpc>
              <a:spcBef>
                <a:spcPts val="0"/>
              </a:spcBef>
              <a:spcAft>
                <a:spcPts val="600"/>
              </a:spcAft>
              <a:buAutoNum type="arabicParenBoth"/>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fear of God is indeed the first principle of wisdom; </a:t>
            </a:r>
          </a:p>
          <a:p>
            <a:pPr marL="627063" indent="-627063" algn="l">
              <a:lnSpc>
                <a:spcPct val="110000"/>
              </a:lnSpc>
              <a:spcBef>
                <a:spcPts val="0"/>
              </a:spcBef>
              <a:spcAft>
                <a:spcPts val="600"/>
              </a:spcAft>
              <a:buAutoNum type="arabicParenBoth"/>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Order and meaning are found in obedience to the revealed will of God, not personal experimentation and levity; </a:t>
            </a:r>
          </a:p>
          <a:p>
            <a:pPr marL="627063" indent="-627063" algn="l">
              <a:lnSpc>
                <a:spcPct val="110000"/>
              </a:lnSpc>
              <a:spcBef>
                <a:spcPts val="0"/>
              </a:spcBef>
              <a:spcAft>
                <a:spcPts val="600"/>
              </a:spcAft>
              <a:buAutoNum type="arabicParenBoth"/>
              <a:tabLst>
                <a:tab pos="342900" algn="l"/>
                <a:tab pos="685800" algn="l"/>
                <a:tab pos="1028700" algn="l"/>
                <a:tab pos="1371600" algn="l"/>
                <a:tab pos="1714500" algn="l"/>
                <a:tab pos="2057400" algn="l"/>
                <a:tab pos="2400300" algn="l"/>
                <a:tab pos="4800600" algn="l"/>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Ultimately all will account to God for every action committed “under the sun.”</a:t>
            </a:r>
            <a:endParaRPr lang="en-US" sz="3000" dirty="0">
              <a:latin typeface="+mn-lt"/>
            </a:endParaRPr>
          </a:p>
        </p:txBody>
      </p:sp>
    </p:spTree>
    <p:extLst>
      <p:ext uri="{BB962C8B-B14F-4D97-AF65-F5344CB8AC3E}">
        <p14:creationId xmlns:p14="http://schemas.microsoft.com/office/powerpoint/2010/main" val="2455077292"/>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699246" y="1104899"/>
            <a:ext cx="11053483" cy="5390031"/>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Given this new perspective, the fundamental and permanent lessons of the book may be affirmed: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619125">
              <a:lnSpc>
                <a:spcPct val="120000"/>
              </a:lnSpc>
              <a:spcBef>
                <a:spcPts val="0"/>
              </a:spcBef>
              <a:spcAft>
                <a:spcPts val="600"/>
              </a:spcAft>
              <a:buNone/>
              <a:tabLst>
                <a:tab pos="228600" algn="l"/>
                <a:tab pos="268288"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(1)	In the fear of God, we can understand that the vanity of the present world is the result of the fall (7:29). It does not take faith to recognize the vanity of life, but it does to understand it.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619125">
              <a:lnSpc>
                <a:spcPct val="120000"/>
              </a:lnSpc>
              <a:spcBef>
                <a:spcPts val="0"/>
              </a:spcBef>
              <a:spcAft>
                <a:spcPts val="600"/>
              </a:spcAft>
              <a:buNone/>
              <a:tabLst>
                <a:tab pos="228600" algn="l"/>
                <a:tab pos="268288"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(2)	In the fear of God we find the basis of personal ethics. We do indeed live in the light of God’s judgment (11:9), and we relate to him in humble submission.</a:t>
            </a:r>
            <a:endParaRPr lang="en-US" sz="3000" dirty="0">
              <a:latin typeface="+mn-lt"/>
            </a:endParaRPr>
          </a:p>
        </p:txBody>
      </p:sp>
    </p:spTree>
    <p:extLst>
      <p:ext uri="{BB962C8B-B14F-4D97-AF65-F5344CB8AC3E}">
        <p14:creationId xmlns:p14="http://schemas.microsoft.com/office/powerpoint/2010/main" val="3799776771"/>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331694" y="825500"/>
            <a:ext cx="11421035" cy="5709771"/>
          </a:xfrm>
        </p:spPr>
        <p:txBody>
          <a:bodyPr>
            <a:normAutofit fontScale="92500" lnSpcReduction="10000"/>
          </a:bodyPr>
          <a:lstStyle/>
          <a:p>
            <a:pPr marL="1076325" indent="-619125">
              <a:lnSpc>
                <a:spcPct val="12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(3)	In the fear of God we find meaning in worship (5:1–7). In a rare reference to official religion </a:t>
            </a:r>
            <a:r>
              <a:rPr lang="en-US" sz="3000" b="1" dirty="0" err="1">
                <a:solidFill>
                  <a:srgbClr val="FFFFCC"/>
                </a:solidFill>
                <a:effectLst/>
                <a:latin typeface="+mn-lt"/>
                <a:ea typeface="Calibri" panose="020F0502020204030204" pitchFamily="34" charset="0"/>
                <a:cs typeface="Calibri" panose="020F0502020204030204" pitchFamily="34" charset="0"/>
              </a:rPr>
              <a:t>Qoheleth</a:t>
            </a:r>
            <a:r>
              <a:rPr lang="en-US" sz="3000" b="1" dirty="0">
                <a:solidFill>
                  <a:srgbClr val="FFFFCC"/>
                </a:solidFill>
                <a:effectLst/>
                <a:latin typeface="+mn-lt"/>
                <a:ea typeface="Calibri" panose="020F0502020204030204" pitchFamily="34" charset="0"/>
                <a:cs typeface="Calibri" panose="020F0502020204030204" pitchFamily="34" charset="0"/>
              </a:rPr>
              <a:t> had intimated that worship is not simply empty ritual but an opportunity for a real encounter with God.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619125">
              <a:lnSpc>
                <a:spcPct val="120000"/>
              </a:lnSpc>
              <a:spcBef>
                <a:spcPts val="0"/>
              </a:spcBef>
              <a:spcAft>
                <a:spcPts val="600"/>
              </a:spcAft>
              <a:buAutoNum type="arabicParenBoth" startAt="4"/>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the fear of God we may view all work and its products as gifts from God for fallen humankind to be enjoyed. Work is not just a futile enterprise in search of happiness.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619125">
              <a:lnSpc>
                <a:spcPct val="12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(5)	In the fear of God, we may experience life, every phase of it, to the full. All of life is indeed a celebration (9:8ff.). This is a far cry from the long faces we see in the shopping malls and the grumpy people we encounter on the freeways.</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27996954"/>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717176" y="600635"/>
            <a:ext cx="10730753" cy="5934636"/>
          </a:xfrm>
        </p:spPr>
        <p:txBody>
          <a:bodyPr>
            <a:noAutofit/>
          </a:bodyPr>
          <a:lstStyle/>
          <a:p>
            <a:pPr marL="0" indent="0">
              <a:lnSpc>
                <a:spcPct val="100000"/>
              </a:lnSpc>
              <a:spcBef>
                <a:spcPts val="0"/>
              </a:spcBef>
              <a:spcAft>
                <a:spcPts val="600"/>
              </a:spcAft>
              <a:buNone/>
              <a:tabLst>
                <a:tab pos="179388" algn="l"/>
                <a:tab pos="2286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If there is anything our world needs it is an infusion of the sense of God’s presence; it is a theological perspective on life. Apart from the lens of the narrator, </a:t>
            </a:r>
            <a:r>
              <a:rPr lang="en-US" sz="3000" b="1" dirty="0" err="1">
                <a:solidFill>
                  <a:srgbClr val="FFFFCC"/>
                </a:solidFill>
                <a:effectLst/>
                <a:latin typeface="+mn-lt"/>
                <a:ea typeface="Calibri" panose="020F0502020204030204" pitchFamily="34" charset="0"/>
                <a:cs typeface="Calibri" panose="020F0502020204030204" pitchFamily="34" charset="0"/>
              </a:rPr>
              <a:t>Qoheleth’s</a:t>
            </a:r>
            <a:r>
              <a:rPr lang="en-US" sz="3000" b="1" dirty="0">
                <a:solidFill>
                  <a:srgbClr val="FFFFCC"/>
                </a:solidFill>
                <a:effectLst/>
                <a:latin typeface="+mn-lt"/>
                <a:ea typeface="Calibri" panose="020F0502020204030204" pitchFamily="34" charset="0"/>
                <a:cs typeface="Calibri" panose="020F0502020204030204" pitchFamily="34" charset="0"/>
              </a:rPr>
              <a:t> verdict is totally correct: “All is absurdity; Soap bubbles of soap bubbles, all is soap bubbles!” </a:t>
            </a:r>
          </a:p>
          <a:p>
            <a:pPr marL="0" indent="0">
              <a:lnSpc>
                <a:spcPct val="100000"/>
              </a:lnSpc>
              <a:spcBef>
                <a:spcPts val="0"/>
              </a:spcBef>
              <a:spcAft>
                <a:spcPts val="600"/>
              </a:spcAft>
              <a:buNone/>
              <a:tabLst>
                <a:tab pos="179388" algn="l"/>
                <a:tab pos="2286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the final author offers a way out. This solution to the apparent futility of human experience is found in recognizing God in every area of life—that he is the source of life and to him all humans ultimately return. </a:t>
            </a:r>
          </a:p>
        </p:txBody>
      </p:sp>
    </p:spTree>
    <p:extLst>
      <p:ext uri="{BB962C8B-B14F-4D97-AF65-F5344CB8AC3E}">
        <p14:creationId xmlns:p14="http://schemas.microsoft.com/office/powerpoint/2010/main" val="3439858206"/>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717176" y="600635"/>
            <a:ext cx="10730753" cy="5934636"/>
          </a:xfrm>
        </p:spPr>
        <p:txBody>
          <a:bodyPr>
            <a:noAutofit/>
          </a:bodyPr>
          <a:lstStyle/>
          <a:p>
            <a:pPr marL="0" indent="0">
              <a:lnSpc>
                <a:spcPct val="100000"/>
              </a:lnSpc>
              <a:spcBef>
                <a:spcPts val="0"/>
              </a:spcBef>
              <a:spcAft>
                <a:spcPts val="600"/>
              </a:spcAft>
              <a:buNone/>
              <a:tabLst>
                <a:tab pos="179388" algn="l"/>
                <a:tab pos="2286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We do indeed have the capacity to find meaning in life. </a:t>
            </a:r>
          </a:p>
          <a:p>
            <a:pPr marL="0" indent="0">
              <a:lnSpc>
                <a:spcPct val="100000"/>
              </a:lnSpc>
              <a:spcBef>
                <a:spcPts val="0"/>
              </a:spcBef>
              <a:spcAft>
                <a:spcPts val="600"/>
              </a:spcAft>
              <a:buNone/>
              <a:tabLst>
                <a:tab pos="179388" algn="l"/>
                <a:tab pos="2286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But it is discovered by abandoning the search “under the sun” and casting ourselves upon God. In other words, the key to happiness cannot be found by searching for it! If a person’s goal in life is to find happiness, meaning, self-fulfillment, he/she will be deluded, frustrated. </a:t>
            </a:r>
          </a:p>
          <a:p>
            <a:pPr marL="0" indent="0">
              <a:lnSpc>
                <a:spcPct val="100000"/>
              </a:lnSpc>
              <a:spcBef>
                <a:spcPts val="0"/>
              </a:spcBef>
              <a:spcAft>
                <a:spcPts val="600"/>
              </a:spcAft>
              <a:buNone/>
              <a:tabLst>
                <a:tab pos="179388" algn="l"/>
                <a:tab pos="2286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This preoccupation with meaning and profit is not only self-defeating; it is Canaanite!.”</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63118097"/>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F63CD5-6B15-B4EB-7476-E685A5FF240A}"/>
              </a:ext>
            </a:extLst>
          </p:cNvPr>
          <p:cNvSpPr>
            <a:spLocks noGrp="1"/>
          </p:cNvSpPr>
          <p:nvPr>
            <p:ph idx="1"/>
          </p:nvPr>
        </p:nvSpPr>
        <p:spPr>
          <a:xfrm>
            <a:off x="717176" y="850899"/>
            <a:ext cx="10730753" cy="5684371"/>
          </a:xfrm>
        </p:spPr>
        <p:txBody>
          <a:bodyPr>
            <a:noAutofit/>
          </a:bodyPr>
          <a:lstStyle/>
          <a:p>
            <a:pPr marL="0" indent="0">
              <a:lnSpc>
                <a:spcPct val="100000"/>
              </a:lnSpc>
              <a:spcBef>
                <a:spcPts val="0"/>
              </a:spcBef>
              <a:spcAft>
                <a:spcPts val="600"/>
              </a:spcAft>
              <a:buNone/>
              <a:tabLst>
                <a:tab pos="179388" algn="l"/>
                <a:tab pos="2286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challenge for us as servants of God and as children of the heavenly Father is to open the windows of this box, this closed system in which men and women without God are trapped! </a:t>
            </a:r>
          </a:p>
          <a:p>
            <a:pPr marL="0" indent="0">
              <a:lnSpc>
                <a:spcPct val="100000"/>
              </a:lnSpc>
              <a:spcBef>
                <a:spcPts val="0"/>
              </a:spcBef>
              <a:spcAft>
                <a:spcPts val="600"/>
              </a:spcAft>
              <a:buNone/>
              <a:tabLst>
                <a:tab pos="179388" algn="l"/>
                <a:tab pos="2286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The search for happiness in life is futile by definition. Only when we abandon the search and cast ourselves upon God will meaning and profit be found in human existence.</a:t>
            </a:r>
          </a:p>
          <a:p>
            <a:pPr marL="0" indent="0">
              <a:lnSpc>
                <a:spcPct val="100000"/>
              </a:lnSpc>
              <a:spcBef>
                <a:spcPts val="0"/>
              </a:spcBef>
              <a:spcAft>
                <a:spcPts val="600"/>
              </a:spcAft>
              <a:buNone/>
              <a:tabLst>
                <a:tab pos="179388" algn="l"/>
                <a:tab pos="228600" algn="l"/>
                <a:tab pos="685800" algn="l"/>
                <a:tab pos="914400" algn="l"/>
                <a:tab pos="1143000" algn="l"/>
              </a:tabLst>
            </a:pPr>
            <a:endParaRPr lang="en-US" sz="3000" b="1" dirty="0">
              <a:solidFill>
                <a:srgbClr val="FFFFCC"/>
              </a:solidFill>
              <a:latin typeface="+mn-lt"/>
              <a:ea typeface="Calibri" panose="020F0502020204030204" pitchFamily="34" charset="0"/>
              <a:cs typeface="Calibri" panose="020F0502020204030204" pitchFamily="34" charset="0"/>
            </a:endParaRPr>
          </a:p>
          <a:p>
            <a:pPr marL="0" indent="0">
              <a:lnSpc>
                <a:spcPct val="100000"/>
              </a:lnSpc>
              <a:spcBef>
                <a:spcPts val="0"/>
              </a:spcBef>
              <a:spcAft>
                <a:spcPts val="600"/>
              </a:spcAft>
              <a:buNone/>
              <a:tabLst>
                <a:tab pos="179388" algn="l"/>
                <a:tab pos="2286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In the immortal words of St. Augustin of Hippo, “Y</a:t>
            </a:r>
            <a:r>
              <a:rPr lang="en-US" sz="3000" b="1" i="0" dirty="0">
                <a:solidFill>
                  <a:srgbClr val="FFFFCC"/>
                </a:solidFill>
                <a:effectLst/>
                <a:latin typeface="+mn-lt"/>
              </a:rPr>
              <a:t>ou have made us for yourself, O Lord, and our heart is restless until it comes to rest in you.”</a:t>
            </a:r>
          </a:p>
          <a:p>
            <a:pPr marL="0" indent="0">
              <a:lnSpc>
                <a:spcPct val="100000"/>
              </a:lnSpc>
              <a:spcBef>
                <a:spcPts val="0"/>
              </a:spcBef>
              <a:spcAft>
                <a:spcPts val="600"/>
              </a:spcAft>
              <a:buNone/>
              <a:tabLst>
                <a:tab pos="179388" algn="l"/>
                <a:tab pos="228600" algn="l"/>
                <a:tab pos="685800" algn="l"/>
                <a:tab pos="914400" algn="l"/>
                <a:tab pos="1143000" algn="l"/>
              </a:tabLst>
            </a:pPr>
            <a:endParaRPr lang="en-US" sz="3000" b="1" dirty="0">
              <a:solidFill>
                <a:srgbClr val="FFFFCC"/>
              </a:solidFill>
              <a:effectLst/>
              <a:latin typeface="+mn-lt"/>
              <a:ea typeface="Calibri" panose="020F0502020204030204" pitchFamily="34" charset="0"/>
              <a:cs typeface="Calibri" panose="020F0502020204030204" pitchFamily="34" charset="0"/>
            </a:endParaRPr>
          </a:p>
          <a:p>
            <a:pPr marL="0" indent="0">
              <a:lnSpc>
                <a:spcPct val="100000"/>
              </a:lnSpc>
              <a:spcBef>
                <a:spcPts val="0"/>
              </a:spcBef>
              <a:spcAft>
                <a:spcPts val="600"/>
              </a:spcAft>
              <a:buNone/>
              <a:tabLst>
                <a:tab pos="179388" algn="l"/>
                <a:tab pos="2286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108699611"/>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CD85D-BB8E-5014-992A-0ECB01CC8AE9}"/>
              </a:ext>
            </a:extLst>
          </p:cNvPr>
          <p:cNvSpPr>
            <a:spLocks noGrp="1"/>
          </p:cNvSpPr>
          <p:nvPr>
            <p:ph type="title"/>
          </p:nvPr>
        </p:nvSpPr>
        <p:spPr/>
        <p:txBody>
          <a:bodyPr>
            <a:normAutofit/>
          </a:bodyPr>
          <a:lstStyle/>
          <a:p>
            <a:endParaRPr lang="en-US" sz="3000" dirty="0">
              <a:latin typeface="+mn-lt"/>
            </a:endParaRPr>
          </a:p>
        </p:txBody>
      </p:sp>
      <p:sp>
        <p:nvSpPr>
          <p:cNvPr id="3" name="Content Placeholder 2">
            <a:extLst>
              <a:ext uri="{FF2B5EF4-FFF2-40B4-BE49-F238E27FC236}">
                <a16:creationId xmlns:a16="http://schemas.microsoft.com/office/drawing/2014/main" id="{CC80BE5C-7D47-F655-7CB2-E29A6DB530BE}"/>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7399147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654424"/>
            <a:ext cx="11367247" cy="6033246"/>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5.	Other Features of Hebrew Poetry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Biblical poetry reflects Hebrew literary creativity at its best. In addition to the features mentioned above poets express this creativity in a variety of ways.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	Alphabetic Acrostics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An acrostic is a composition artificially constructed according to an external pattern of letters. For example, note the popular definition of GRACE: God’s Riches at Christ’s Expense. All the biblical acrostics are based on the sequence of letters in the Hebrew alphabet. They are remarkably common.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412428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1111624"/>
            <a:ext cx="11367247" cy="5576046"/>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Prov 31:10–31	An alphabet of wifely nobility.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Psalms 9–10; 25; 34; 37; 111; 112; 145.</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2689225" indent="-268922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 119		This 176-verse psalm is divided into twenty–two strophes (based on the number of letters in the Hebrew alphabet). In each strophe each line begins with the same letter of the alphabet.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005459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978194"/>
            <a:ext cx="11367247" cy="5709475"/>
          </a:xfrm>
        </p:spPr>
        <p:txBody>
          <a:bodyPr>
            <a:noAutofit/>
          </a:bodyPr>
          <a:lstStyle/>
          <a:p>
            <a:pPr marL="0" indent="0">
              <a:lnSpc>
                <a:spcPct val="100000"/>
              </a:lnSpc>
              <a:spcBef>
                <a:spcPts val="0"/>
              </a:spcBef>
              <a:spcAft>
                <a:spcPts val="600"/>
              </a:spcAft>
              <a:buNone/>
              <a:tabLst>
                <a:tab pos="889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Why Hebrew poets should have shown such interest in acrostics is not clear, but we may propose several explanations: </a:t>
            </a:r>
          </a:p>
          <a:p>
            <a:pPr marL="514350" indent="-514350">
              <a:lnSpc>
                <a:spcPct val="100000"/>
              </a:lnSpc>
              <a:spcBef>
                <a:spcPts val="0"/>
              </a:spcBef>
              <a:spcAft>
                <a:spcPts val="600"/>
              </a:spcAft>
              <a:buAutoNum type="arabicParenBoth"/>
              <a:tabLst>
                <a:tab pos="889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sheer aesthetic delight; </a:t>
            </a:r>
          </a:p>
          <a:p>
            <a:pPr marL="514350" indent="-514350">
              <a:lnSpc>
                <a:spcPct val="100000"/>
              </a:lnSpc>
              <a:spcBef>
                <a:spcPts val="0"/>
              </a:spcBef>
              <a:spcAft>
                <a:spcPts val="600"/>
              </a:spcAft>
              <a:buAutoNum type="arabicParenBoth"/>
              <a:tabLst>
                <a:tab pos="889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to facilitate memorization; </a:t>
            </a:r>
          </a:p>
          <a:p>
            <a:pPr marL="514350" indent="-514350">
              <a:lnSpc>
                <a:spcPct val="100000"/>
              </a:lnSpc>
              <a:spcBef>
                <a:spcPts val="0"/>
              </a:spcBef>
              <a:spcAft>
                <a:spcPts val="600"/>
              </a:spcAft>
              <a:buAutoNum type="arabicParenBoth"/>
              <a:tabLst>
                <a:tab pos="889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to convey comprehensiveness, the completeness of the statement. </a:t>
            </a:r>
            <a:endParaRPr lang="en-US" sz="3000" b="1" dirty="0">
              <a:solidFill>
                <a:srgbClr val="FFFFCC"/>
              </a:solidFill>
              <a:latin typeface="+mn-lt"/>
              <a:ea typeface="MS Gothic" panose="020B0609070205080204" pitchFamily="49" charset="-128"/>
              <a:cs typeface="Calibri" panose="020F050202020403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is evident in Rev 21:6, “I am Alpha and Omega, the beginning and the ending,” by which Jesus announces that he is everything. Accordingly Proverbs 31 represents a complete statement on wifely excellence; Psalm 119 a complete exposition of the goodness of the Torah.</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739447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754912"/>
            <a:ext cx="11367247" cy="593275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	Numerical Construction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form of verse involves the counting and listing of items. For purposes of interpretation, in such lists, the last item is always the most important.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Numerous examples are found in the First Testament: Proverbs 6:16–16; 30:11–31; Job 5:19–23; Amos 1–2.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Compare the Apocryphal reference in Ben Sirach (Ecclesiasticus) 23:16:</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245979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726140"/>
            <a:ext cx="11367247" cy="5961529"/>
          </a:xfrm>
        </p:spPr>
        <p:txBody>
          <a:bodyPr>
            <a:noAutofit/>
          </a:bodyPr>
          <a:lstStyle/>
          <a:p>
            <a:pPr indent="0">
              <a:lnSpc>
                <a:spcPct val="100000"/>
              </a:lnSpc>
              <a:spcBef>
                <a:spcPts val="0"/>
              </a:spcBef>
              <a:spcAft>
                <a:spcPts val="600"/>
              </a:spcAft>
              <a:buNone/>
              <a:tabLst>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Two sorts of men multiply sins,</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And a third incurs wrath:</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soul heated like a burning fire,</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will not be quenched until it is consumed;</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 man who commits fornication with his near of kin</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will never cease until the fire burns him up;</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 man who breaks his marriage vows,</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says to himself, “Who sees me?”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389336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636494" y="871870"/>
            <a:ext cx="11367247" cy="5815799"/>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c.	Repetition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Repetition is common in Hebrew poetry and takes many forms as the following examples illustrate:</a:t>
            </a:r>
            <a:endParaRPr lang="en-US" sz="3000" b="1" dirty="0">
              <a:solidFill>
                <a:srgbClr val="FFFFCC"/>
              </a:solidFill>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 29:1			Ascribe to YHWH, O sons of the mighty;									Ascribe to YHWH glory and strength;										Ascribe to YHWH the glory due his name;									Worship YHWH in holy array.</a:t>
            </a:r>
            <a:endParaRPr lang="en-US" sz="3000" b="1" dirty="0">
              <a:solidFill>
                <a:srgbClr val="FFFFCC"/>
              </a:solidFill>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 135:19–20	O house of Israel, bless YHWH;											O house of Aaron, bless YHWH;</a:t>
            </a:r>
            <a:endParaRPr lang="en-US" sz="3000" b="1" dirty="0">
              <a:solidFill>
                <a:srgbClr val="FFFFCC"/>
              </a:solidFill>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O house of Levi, bless YHWH;</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You who revere YHWH, bless YHWH.</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372503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1004047" y="723014"/>
            <a:ext cx="10999694" cy="596465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 42–43 contains the following refrain, which appears three times: (42:5,11; 43:5).</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Why are you in despair, O my soul?</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And why have you become disturbed within me?</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Hope in God, for I shall again praise him,</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the help of his face.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 136 repeats the following refrain in every other line: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For his unfailing love </a:t>
            </a:r>
            <a:r>
              <a:rPr lang="en-US" sz="3000" b="1" i="1" dirty="0">
                <a:solidFill>
                  <a:srgbClr val="FFFFCC"/>
                </a:solidFill>
                <a:effectLst/>
                <a:latin typeface="+mn-lt"/>
                <a:ea typeface="MS Gothic" panose="020B0609070205080204" pitchFamily="49" charset="-128"/>
                <a:cs typeface="Calibri" panose="020F0502020204030204" pitchFamily="34" charset="0"/>
              </a:rPr>
              <a:t>(ḥesed</a:t>
            </a:r>
            <a:r>
              <a:rPr lang="en-US" sz="3000" b="1" dirty="0">
                <a:solidFill>
                  <a:srgbClr val="FFFFCC"/>
                </a:solidFill>
                <a:effectLst/>
                <a:latin typeface="+mn-lt"/>
                <a:ea typeface="MS Gothic" panose="020B0609070205080204" pitchFamily="49" charset="-128"/>
                <a:cs typeface="Calibri" panose="020F0502020204030204" pitchFamily="34" charset="0"/>
              </a:rPr>
              <a:t>) endures forever.</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Psalm 8 is framed by the following verse at the beginning and the end (vv. 1, 9)	O YHWH our Lord,</a:t>
            </a:r>
            <a:endParaRPr lang="en-US" sz="3000" b="1" dirty="0">
              <a:solidFill>
                <a:srgbClr val="FFFFCC"/>
              </a:solidFill>
              <a:effectLst/>
              <a:latin typeface="+mn-lt"/>
              <a:ea typeface="Calibri" panose="020F0502020204030204" pitchFamily="34" charset="0"/>
              <a:cs typeface="Arial" panose="020B0604020202020204" pitchFamily="34" charset="0"/>
            </a:endParaRPr>
          </a:p>
          <a:p>
            <a:pPr>
              <a:lnSpc>
                <a:spcPct val="100000"/>
              </a:lnSpc>
              <a:spcBef>
                <a:spcPts val="0"/>
              </a:spcBef>
              <a:spcAft>
                <a:spcPts val="600"/>
              </a:spcAft>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How majestic is thy name in all the earth.</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883395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762001" y="869576"/>
            <a:ext cx="10524564" cy="581809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d.	Intense Emotion, Exaggeration, Vivid Imagery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On the use of imagery see especially the emblematic parallelism of Proverbs 25–26; also Jeremiah 8:6–7; Amos 4:1; Isaiah 1:2–3, 5–6, 8, 16.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Metaphors and similes abound to give vivid color to the literary canvas.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So does hyperbole, exaggeration, often employed conscious exaggeration for effect.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Hebrew </a:t>
            </a:r>
            <a:r>
              <a:rPr lang="en-US" sz="3000" b="1" dirty="0">
                <a:solidFill>
                  <a:srgbClr val="FFFFCC"/>
                </a:solidFill>
                <a:effectLst/>
                <a:latin typeface="+mn-lt"/>
                <a:ea typeface="MS Gothic" panose="020B0609070205080204" pitchFamily="49" charset="-128"/>
                <a:cs typeface="Calibri" panose="020F0502020204030204" pitchFamily="34" charset="0"/>
              </a:rPr>
              <a:t>Poetry is intended to evoke feeling. See especially Psalm 137; Psalm 69:27–28.</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8641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59085" y="2067742"/>
            <a:ext cx="10013576" cy="2960811"/>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37</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Introduction to Hebrew Poetry:</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Celebrating and Responding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to the Glory </a:t>
            </a:r>
            <a:r>
              <a:rPr lang="en-US" sz="4000" b="1" dirty="0">
                <a:solidFill>
                  <a:srgbClr val="240000"/>
                </a:solidFill>
                <a:effectLst/>
                <a:latin typeface="Matura MT Script Capitals" panose="03020802060602070202" pitchFamily="66" charset="0"/>
                <a:ea typeface="Calibri" panose="020F0502020204030204" pitchFamily="34" charset="0"/>
                <a:cs typeface="Calibri" panose="020F0502020204030204" pitchFamily="34" charset="0"/>
              </a:rPr>
              <a:t>and Grace of YHWH </a:t>
            </a:r>
          </a:p>
        </p:txBody>
      </p:sp>
    </p:spTree>
    <p:extLst>
      <p:ext uri="{BB962C8B-B14F-4D97-AF65-F5344CB8AC3E}">
        <p14:creationId xmlns:p14="http://schemas.microsoft.com/office/powerpoint/2010/main" val="1933476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762001" y="869576"/>
            <a:ext cx="10524564" cy="581809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d.	Intense Emotion, Exaggeration, Vivid Imagery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On the use of imagery see especially the emblematic parallelism of Proverbs 25–26; also Jeremiah 8:6–7; Amos 4:1; Isaiah 1:2–3, 5–6, 8, 16.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Metaphors and similes abound to give vivid color to the literary canvas.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So does hyperbole, exaggeration, often employed conscious exaggeration for effect.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Hebrew </a:t>
            </a:r>
            <a:r>
              <a:rPr lang="en-US" sz="3000" b="1" dirty="0">
                <a:solidFill>
                  <a:srgbClr val="FFFFCC"/>
                </a:solidFill>
                <a:effectLst/>
                <a:latin typeface="+mn-lt"/>
                <a:ea typeface="MS Gothic" panose="020B0609070205080204" pitchFamily="49" charset="-128"/>
                <a:cs typeface="Calibri" panose="020F0502020204030204" pitchFamily="34" charset="0"/>
              </a:rPr>
              <a:t>Poetry is intended to evoke feeling. See especially Psalm 137; Psalm 69:27–28.</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889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717665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A6475-FBE8-AD4F-6595-07E935581F46}"/>
              </a:ext>
            </a:extLst>
          </p:cNvPr>
          <p:cNvSpPr>
            <a:spLocks noGrp="1"/>
          </p:cNvSpPr>
          <p:nvPr>
            <p:ph type="title"/>
          </p:nvPr>
        </p:nvSpPr>
        <p:spPr/>
        <p:txBody>
          <a:bodyPr>
            <a:normAutofit/>
          </a:bodyPr>
          <a:lstStyle/>
          <a:p>
            <a:endParaRPr lang="en-US" sz="3000">
              <a:latin typeface="+mn-lt"/>
            </a:endParaRPr>
          </a:p>
        </p:txBody>
      </p:sp>
      <p:sp>
        <p:nvSpPr>
          <p:cNvPr id="3" name="Content Placeholder 2">
            <a:extLst>
              <a:ext uri="{FF2B5EF4-FFF2-40B4-BE49-F238E27FC236}">
                <a16:creationId xmlns:a16="http://schemas.microsoft.com/office/drawing/2014/main" id="{09F847B7-C612-C490-1B7F-68768B27CD4B}"/>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5149484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59085" y="2067742"/>
            <a:ext cx="10013576" cy="2960811"/>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38</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The Book of Psalms</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Celebrating and Responding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to the Glory </a:t>
            </a:r>
            <a:r>
              <a:rPr lang="en-US" sz="4000" b="1" dirty="0">
                <a:solidFill>
                  <a:srgbClr val="240000"/>
                </a:solidFill>
                <a:effectLst/>
                <a:latin typeface="Matura MT Script Capitals" panose="03020802060602070202" pitchFamily="66" charset="0"/>
                <a:ea typeface="Calibri" panose="020F0502020204030204" pitchFamily="34" charset="0"/>
                <a:cs typeface="Calibri" panose="020F0502020204030204" pitchFamily="34" charset="0"/>
              </a:rPr>
              <a:t>and Grace of YHWH </a:t>
            </a:r>
          </a:p>
        </p:txBody>
      </p:sp>
    </p:spTree>
    <p:extLst>
      <p:ext uri="{BB962C8B-B14F-4D97-AF65-F5344CB8AC3E}">
        <p14:creationId xmlns:p14="http://schemas.microsoft.com/office/powerpoint/2010/main" val="18143645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D9B54-A9F3-B71F-EADA-52D9B91B68A3}"/>
              </a:ext>
            </a:extLst>
          </p:cNvPr>
          <p:cNvSpPr>
            <a:spLocks noGrp="1"/>
          </p:cNvSpPr>
          <p:nvPr>
            <p:ph type="title"/>
          </p:nvPr>
        </p:nvSpPr>
        <p:spPr>
          <a:xfrm>
            <a:off x="838200" y="365126"/>
            <a:ext cx="10515600" cy="845110"/>
          </a:xfrm>
        </p:spPr>
        <p:txBody>
          <a:bodyPr/>
          <a:lstStyle/>
          <a:p>
            <a:pPr algn="ctr"/>
            <a:r>
              <a:rPr lang="en-US" sz="3000" b="1" dirty="0">
                <a:solidFill>
                  <a:srgbClr val="FFFFCC"/>
                </a:solidFill>
                <a:latin typeface="+mn-lt"/>
              </a:rPr>
              <a:t>The Book of Psalms</a:t>
            </a:r>
          </a:p>
        </p:txBody>
      </p:sp>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403412" y="1326776"/>
            <a:ext cx="11098306" cy="5298142"/>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1.	The Nature of the Psalter</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Hebrew name for the book of Psalms, </a:t>
            </a:r>
            <a:r>
              <a:rPr lang="en-US" sz="3000" b="1" i="1" dirty="0" err="1">
                <a:solidFill>
                  <a:srgbClr val="FFFFCC"/>
                </a:solidFill>
                <a:effectLst/>
                <a:latin typeface="+mn-lt"/>
                <a:ea typeface="MS Gothic" panose="020B0609070205080204" pitchFamily="49" charset="-128"/>
                <a:cs typeface="Calibri" panose="020F0502020204030204" pitchFamily="34" charset="0"/>
              </a:rPr>
              <a:t>tĕhillîm</a:t>
            </a:r>
            <a:r>
              <a:rPr lang="en-US" sz="3000" b="1" i="1" dirty="0">
                <a:solidFill>
                  <a:srgbClr val="FFFFCC"/>
                </a:solidFill>
                <a:effectLst/>
                <a:latin typeface="+mn-lt"/>
                <a:ea typeface="MS Gothic" panose="020B0609070205080204" pitchFamily="49" charset="-128"/>
                <a:cs typeface="Calibri" panose="020F0502020204030204" pitchFamily="34" charset="0"/>
              </a:rPr>
              <a:t>,</a:t>
            </a:r>
            <a:r>
              <a:rPr lang="en-US" sz="3000" b="1" dirty="0">
                <a:solidFill>
                  <a:srgbClr val="FFFFCC"/>
                </a:solidFill>
                <a:effectLst/>
                <a:latin typeface="+mn-lt"/>
                <a:ea typeface="MS Gothic" panose="020B0609070205080204" pitchFamily="49" charset="-128"/>
                <a:cs typeface="Calibri" panose="020F0502020204030204" pitchFamily="34" charset="0"/>
              </a:rPr>
              <a:t> “praises,” is derived from one type of psalm, expressions of thanksgiving to God. But unlike much of contemporary worship (which is concerned primarily to get people to praise God), the psalter is much more realistic and contains songs and poems reflecting every conceivable human emotion: grief and delight, anxiety and hope, doubt and trust, anger and joy. For this reason, most believers find it to be the most precious book of the First Testament, if not the entire Bible. </a:t>
            </a:r>
            <a:endParaRPr lang="en-US" sz="3000" dirty="0">
              <a:latin typeface="+mn-lt"/>
            </a:endParaRPr>
          </a:p>
        </p:txBody>
      </p:sp>
    </p:spTree>
    <p:extLst>
      <p:ext uri="{BB962C8B-B14F-4D97-AF65-F5344CB8AC3E}">
        <p14:creationId xmlns:p14="http://schemas.microsoft.com/office/powerpoint/2010/main" val="18126687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D9B54-A9F3-B71F-EADA-52D9B91B68A3}"/>
              </a:ext>
            </a:extLst>
          </p:cNvPr>
          <p:cNvSpPr>
            <a:spLocks noGrp="1"/>
          </p:cNvSpPr>
          <p:nvPr>
            <p:ph type="title"/>
          </p:nvPr>
        </p:nvSpPr>
        <p:spPr>
          <a:xfrm>
            <a:off x="944218" y="825717"/>
            <a:ext cx="10515600" cy="585133"/>
          </a:xfrm>
        </p:spPr>
        <p:txBody>
          <a:bodyPr>
            <a:normAutofit/>
          </a:bodyPr>
          <a:lstStyle/>
          <a:p>
            <a:pPr algn="ctr"/>
            <a:r>
              <a:rPr lang="en-US" sz="3000" b="1" dirty="0">
                <a:solidFill>
                  <a:srgbClr val="FFFFCC"/>
                </a:solidFill>
                <a:latin typeface="+mn-lt"/>
              </a:rPr>
              <a:t>The Book of Psalms</a:t>
            </a:r>
          </a:p>
        </p:txBody>
      </p:sp>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591671" y="1410851"/>
            <a:ext cx="10972800" cy="5223032"/>
          </a:xfrm>
        </p:spPr>
        <p:txBody>
          <a:bodyPr>
            <a:normAutofit fontScale="92500"/>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We can identify with the psalmist when he is on the top of the mountain, but we also relate when he walks through the darkest valley. The psalter consists of a series of independent compositions, which as a collection functioned as Israel’s prayer/hymnbook. Accordingly, the units in the book should not be referred to as chapters. </a:t>
            </a: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Although critical scholars tend to view the psalms as the compositions of professional composers written for liturgical use, there is no reason to doubt that many of them were written by lay persons (like David) as responses to their experiences (positive and negative) with God.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602265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591671" y="609601"/>
            <a:ext cx="10972800" cy="6024282"/>
          </a:xfrm>
        </p:spPr>
        <p:txBody>
          <a:bodyPr>
            <a:normAutofit lnSpcReduction="10000"/>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2.	The Structure of the Psalter</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book of Psalms is formally divided into five division, which may have originally been separate collections [books] of psalms: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Book I		1–41</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Book II		42–72</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Book III	73–89</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Book IV	90–106</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Book V		107–150</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Each section concludes with a doxology (cf. 1 Chron 16:8–36). Jewish tradition says the fivefold structure mirrors the Pentateuch. Apart from these formal divisions some subject grouping is evident in the Psalter.</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6913891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681317" y="1127050"/>
            <a:ext cx="10829365" cy="5497867"/>
          </a:xfrm>
        </p:spPr>
        <p:txBody>
          <a:bodyPr>
            <a:normAutofit/>
          </a:bodyPr>
          <a:lstStyle/>
          <a:p>
            <a:pPr marL="0" indent="0" defTabSz="1074738">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93–99	Celebrate the kingship of YHWH (except 94)</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defTabSz="1074738">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113–118	The Hallel Psalms (used on Passover night)</a:t>
            </a:r>
          </a:p>
          <a:p>
            <a:pPr marL="0" indent="0" defTabSz="1074738">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1</a:t>
            </a:r>
            <a:r>
              <a:rPr lang="en-US" sz="3000" b="1" dirty="0">
                <a:solidFill>
                  <a:srgbClr val="FFFFCC"/>
                </a:solidFill>
                <a:effectLst/>
                <a:latin typeface="+mn-lt"/>
                <a:ea typeface="MS Gothic" panose="020B0609070205080204" pitchFamily="49" charset="-128"/>
                <a:cs typeface="Calibri" panose="020F0502020204030204" pitchFamily="34" charset="0"/>
              </a:rPr>
              <a:t>20–134	Songs of Ascent (pilgrimage psalms)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defTabSz="1074738">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108–110	“Davidic Psalms”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defTabSz="1074738">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138–145	“Davidic Psalms”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34132110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406401" y="1168400"/>
            <a:ext cx="11158070" cy="5465482"/>
          </a:xfrm>
        </p:spPr>
        <p:txBody>
          <a:bodyPr>
            <a:normAutofit fontScale="92500"/>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But “Davidic” psalms are more common in Books I (3–41) and II (51–70, with the exception of 66, 67). Musical guilds responsible for smaller collections occur in Book II: Asaph (73–83; cf. 50; 1 Chron 15:17–19; 16:4–5), Korah (42–49 [except 43]; 82–88 [except 86; cf. 1 Chron 6:22]. </a:t>
            </a: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Book I is known as the “Yahwistic Psalter,” since the name YHWH occurs 272 times, compared with Elohim’s 15 times. Book II is known as the “Elohistic Psalter.” The name Elohim occurs 164 times, compared with YHWH’s 30 times. </a:t>
            </a: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preference for one or the other of the divine names occurs also in parallel texts: compare 14:2 and 53:2, 40:13–17 and 70:1–5.</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808023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499782" y="1063256"/>
            <a:ext cx="11192436" cy="538236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3.	The Growth of the Psalter</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process whereby the psalms were collected is shrouded in mystery. These five books may represent five stages of growth, that is, the present book is actually the combination of five originally separate books.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Even so many view Psalms 1–2 as a prologue to the entire Psalter, and 145–50 as a doxological grand finale to the whole. </a:t>
            </a:r>
            <a:endParaRPr lang="en-US" sz="3000" b="1" dirty="0">
              <a:solidFill>
                <a:srgbClr val="FFFFCC"/>
              </a:solidFill>
              <a:latin typeface="+mn-lt"/>
              <a:ea typeface="MS Gothic" panose="020B0609070205080204" pitchFamily="49" charset="-128"/>
              <a:cs typeface="Calibri" panose="020F050202020403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evidence of the Greek Septuagint (151 psalms), Qumran, the Psalms of Solomon in the Pseudepigraphic Writings, and fragments of psalms in other early manuscripts indicate that the shape of the Psalter was still somewhat fluid in the final centuries before the New Testament era.</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60042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475129" y="925033"/>
            <a:ext cx="11089341" cy="5708850"/>
          </a:xfrm>
        </p:spPr>
        <p:txBody>
          <a:bodyPr>
            <a:normAutofit/>
          </a:bodyPr>
          <a:lstStyle/>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4.	The Psalm Titles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116 of psalms have psalm titles. In the Hebrew Bible they are included as part of the text (hence the difference in verse numbers). The Greek Septuagint (100–200 BC) preserves the titles but has lifted them out of the actual text. But what is the significance of these titles?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985838" indent="-538163">
              <a:lnSpc>
                <a:spcPct val="107000"/>
              </a:lnSpc>
              <a:spcAft>
                <a:spcPts val="600"/>
              </a:spcAft>
              <a:buNone/>
              <a:tabLst>
                <a:tab pos="228600" algn="l"/>
                <a:tab pos="685800" algn="l"/>
                <a:tab pos="71755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	They add purportedly historical information regarding the origin of the psalm. This is true especially of the “Davidic” psalms.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3535796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7E3C3-653C-1984-298D-27FD2E993ABC}"/>
              </a:ext>
            </a:extLst>
          </p:cNvPr>
          <p:cNvSpPr>
            <a:spLocks noGrp="1"/>
          </p:cNvSpPr>
          <p:nvPr>
            <p:ph type="title"/>
          </p:nvPr>
        </p:nvSpPr>
        <p:spPr>
          <a:xfrm>
            <a:off x="838200" y="365126"/>
            <a:ext cx="10515600" cy="612027"/>
          </a:xfrm>
        </p:spPr>
        <p:txBody>
          <a:bodyPr>
            <a:normAutofit/>
          </a:bodyPr>
          <a:lstStyle/>
          <a:p>
            <a:pPr algn="ctr"/>
            <a:r>
              <a:rPr lang="en-US" sz="3000" b="1" dirty="0">
                <a:solidFill>
                  <a:srgbClr val="FFFFCC"/>
                </a:solidFill>
                <a:latin typeface="+mn-lt"/>
              </a:rPr>
              <a:t>Introduction: The Nature of Hebrew Poetry</a:t>
            </a:r>
          </a:p>
        </p:txBody>
      </p:sp>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838200" y="1577788"/>
            <a:ext cx="10815918" cy="4599175"/>
          </a:xfrm>
        </p:spPr>
        <p:txBody>
          <a:bodyPr>
            <a:normAutofit/>
          </a:bodyPr>
          <a:lstStyle/>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Arial" panose="020B0604020202020204" pitchFamily="34" charset="0"/>
              </a:rPr>
              <a:t>1.	The Prominence and Importance of Poetry in the Scriptures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Arial" panose="020B0604020202020204" pitchFamily="34" charset="0"/>
              </a:rPr>
              <a:t>One of the four major parts of the English First Testament canon is cast almost entirely in poetic verse: Psalms, Proverbs, Job [except for a prose prologue and epilogue], Song of Songs, much of Ecclesiastes.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28836703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475129" y="923365"/>
            <a:ext cx="11438965" cy="5710518"/>
          </a:xfrm>
        </p:spPr>
        <p:txBody>
          <a:bodyPr>
            <a:normAutofit/>
          </a:bodyPr>
          <a:lstStyle/>
          <a:p>
            <a:pPr marL="896938" indent="-538163">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b</a:t>
            </a:r>
            <a:r>
              <a:rPr lang="en-US" sz="3000" b="1" dirty="0">
                <a:solidFill>
                  <a:srgbClr val="FFFFCC"/>
                </a:solidFill>
                <a:effectLst/>
                <a:latin typeface="+mn-lt"/>
                <a:ea typeface="MS Gothic" panose="020B0609070205080204" pitchFamily="49" charset="-128"/>
                <a:cs typeface="Calibri" panose="020F0502020204030204" pitchFamily="34" charset="0"/>
              </a:rPr>
              <a:t>.		They offer musical information (4, 5, 6, 564, 55, 61, 67, 76), though the significance of this information is not well understood.</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2062163" indent="-2062163">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Psalm 6:  “To the choirmaster: with stringed instruments: according to the </a:t>
            </a:r>
            <a:r>
              <a:rPr lang="en-US" sz="3000" b="1" dirty="0" err="1">
                <a:solidFill>
                  <a:srgbClr val="FFFFCC"/>
                </a:solidFill>
                <a:effectLst/>
                <a:latin typeface="+mn-lt"/>
                <a:ea typeface="MS Gothic" panose="020B0609070205080204" pitchFamily="49" charset="-128"/>
                <a:cs typeface="Calibri" panose="020F0502020204030204" pitchFamily="34" charset="0"/>
              </a:rPr>
              <a:t>Sheminith</a:t>
            </a:r>
            <a:r>
              <a:rPr lang="en-US" sz="3000" b="1" dirty="0">
                <a:solidFill>
                  <a:srgbClr val="FFFFCC"/>
                </a:solidFill>
                <a:effectLst/>
                <a:latin typeface="+mn-lt"/>
                <a:ea typeface="MS Gothic" panose="020B0609070205080204" pitchFamily="49" charset="-128"/>
                <a:cs typeface="Calibri" panose="020F0502020204030204" pitchFamily="34" charset="0"/>
              </a:rPr>
              <a: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“To the choirmaster” alludes to the leader’s role as musician.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“With stringed instruments” suggests the accompaniment.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“According to the </a:t>
            </a:r>
            <a:r>
              <a:rPr lang="en-US" sz="3000" b="1" dirty="0" err="1">
                <a:solidFill>
                  <a:srgbClr val="FFFFCC"/>
                </a:solidFill>
                <a:effectLst/>
                <a:latin typeface="+mn-lt"/>
                <a:ea typeface="MS Gothic" panose="020B0609070205080204" pitchFamily="49" charset="-128"/>
                <a:cs typeface="Calibri" panose="020F0502020204030204" pitchFamily="34" charset="0"/>
              </a:rPr>
              <a:t>Sheminith</a:t>
            </a:r>
            <a:r>
              <a:rPr lang="en-US" sz="3000" b="1" dirty="0">
                <a:solidFill>
                  <a:srgbClr val="FFFFCC"/>
                </a:solidFill>
                <a:effectLst/>
                <a:latin typeface="+mn-lt"/>
                <a:ea typeface="MS Gothic" panose="020B0609070205080204" pitchFamily="49" charset="-128"/>
                <a:cs typeface="Calibri" panose="020F0502020204030204" pitchFamily="34" charset="0"/>
              </a:rPr>
              <a:t>” points either to the eighth musical pattern or an eight-stringed instrument.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10320774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475129" y="815787"/>
            <a:ext cx="11438965" cy="5818095"/>
          </a:xfrm>
        </p:spPr>
        <p:txBody>
          <a:bodyPr>
            <a:noAutofit/>
          </a:bodyPr>
          <a:lstStyle/>
          <a:p>
            <a:pPr marL="3675063" indent="-3406775">
              <a:lnSpc>
                <a:spcPct val="107000"/>
              </a:lnSpc>
              <a:spcAft>
                <a:spcPts val="600"/>
              </a:spcAft>
              <a:buNone/>
              <a:tabLst>
                <a:tab pos="457200" algn="l"/>
                <a:tab pos="685800" algn="l"/>
                <a:tab pos="914400" algn="l"/>
                <a:tab pos="1143000"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	Psalm 8, 81, 84	“According to the </a:t>
            </a:r>
            <a:r>
              <a:rPr lang="en-US" sz="3000" b="1" dirty="0" err="1">
                <a:solidFill>
                  <a:srgbClr val="FFFFCC"/>
                </a:solidFill>
                <a:effectLst/>
                <a:latin typeface="+mn-lt"/>
                <a:ea typeface="MS Gothic" panose="020B0609070205080204" pitchFamily="49" charset="-128"/>
                <a:cs typeface="Calibri" panose="020F0502020204030204" pitchFamily="34" charset="0"/>
              </a:rPr>
              <a:t>Gittith</a:t>
            </a:r>
            <a:r>
              <a:rPr lang="en-US" sz="3000" b="1" dirty="0">
                <a:solidFill>
                  <a:srgbClr val="FFFFCC"/>
                </a:solidFill>
                <a:effectLst/>
                <a:latin typeface="+mn-lt"/>
                <a:ea typeface="MS Gothic" panose="020B0609070205080204" pitchFamily="49" charset="-128"/>
                <a:cs typeface="Calibri" panose="020F0502020204030204" pitchFamily="34" charset="0"/>
              </a:rPr>
              <a: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3675063" indent="-3406775">
              <a:lnSpc>
                <a:spcPct val="107000"/>
              </a:lnSpc>
              <a:spcAft>
                <a:spcPts val="600"/>
              </a:spcAft>
              <a:buNone/>
              <a:tabLst>
                <a:tab pos="457200" algn="l"/>
                <a:tab pos="685800" algn="l"/>
                <a:tab pos="914400" algn="l"/>
                <a:tab pos="1143000"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	Psalm 46		“According to </a:t>
            </a:r>
            <a:r>
              <a:rPr lang="en-US" sz="3000" b="1" dirty="0" err="1">
                <a:solidFill>
                  <a:srgbClr val="FFFFCC"/>
                </a:solidFill>
                <a:effectLst/>
                <a:latin typeface="+mn-lt"/>
                <a:ea typeface="MS Gothic" panose="020B0609070205080204" pitchFamily="49" charset="-128"/>
                <a:cs typeface="Calibri" panose="020F0502020204030204" pitchFamily="34" charset="0"/>
              </a:rPr>
              <a:t>Alamoth</a:t>
            </a:r>
            <a:r>
              <a:rPr lang="en-US" sz="3000" b="1" dirty="0">
                <a:solidFill>
                  <a:srgbClr val="FFFFCC"/>
                </a:solidFill>
                <a:effectLst/>
                <a:latin typeface="+mn-lt"/>
                <a:ea typeface="MS Gothic" panose="020B0609070205080204" pitchFamily="49" charset="-128"/>
                <a:cs typeface="Calibri" panose="020F0502020204030204" pitchFamily="34" charset="0"/>
              </a:rPr>
              <a: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3675063" indent="-3406775">
              <a:lnSpc>
                <a:spcPct val="107000"/>
              </a:lnSpc>
              <a:spcAft>
                <a:spcPts val="600"/>
              </a:spcAft>
              <a:buNone/>
              <a:tabLst>
                <a:tab pos="457200" algn="l"/>
                <a:tab pos="685800" algn="l"/>
                <a:tab pos="914400" algn="l"/>
                <a:tab pos="1143000"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	Psalm 16, 56–60 	</a:t>
            </a:r>
            <a:r>
              <a:rPr lang="en-US" sz="3000" b="1" i="1" dirty="0" err="1">
                <a:solidFill>
                  <a:srgbClr val="FFFFCC"/>
                </a:solidFill>
                <a:effectLst/>
                <a:latin typeface="+mn-lt"/>
                <a:ea typeface="MS Gothic" panose="020B0609070205080204" pitchFamily="49" charset="-128"/>
                <a:cs typeface="Calibri" panose="020F0502020204030204" pitchFamily="34" charset="0"/>
              </a:rPr>
              <a:t>Miktām</a:t>
            </a:r>
            <a:r>
              <a:rPr lang="en-US" sz="3000" b="1" dirty="0">
                <a:solidFill>
                  <a:srgbClr val="FFFFCC"/>
                </a:solidFill>
                <a:effectLst/>
                <a:latin typeface="+mn-lt"/>
                <a:ea typeface="MS Gothic" panose="020B0609070205080204" pitchFamily="49" charset="-128"/>
                <a:cs typeface="Calibri" panose="020F0502020204030204" pitchFamily="34" charset="0"/>
              </a:rPr>
              <a:t> probably means “with skill,” or “with artistry.”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3675063" indent="-3406775">
              <a:lnSpc>
                <a:spcPct val="107000"/>
              </a:lnSpc>
              <a:spcAft>
                <a:spcPts val="600"/>
              </a:spcAft>
              <a:buNone/>
              <a:tabLst>
                <a:tab pos="457200" algn="l"/>
                <a:tab pos="685800" algn="l"/>
                <a:tab pos="914400" algn="l"/>
                <a:tab pos="1143000"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	Psalm 7		The meaning of </a:t>
            </a:r>
            <a:r>
              <a:rPr lang="en-US" sz="3000" b="1" i="1" dirty="0" err="1">
                <a:solidFill>
                  <a:srgbClr val="FFFFCC"/>
                </a:solidFill>
                <a:effectLst/>
                <a:latin typeface="+mn-lt"/>
                <a:ea typeface="MS Gothic" panose="020B0609070205080204" pitchFamily="49" charset="-128"/>
                <a:cs typeface="Calibri" panose="020F0502020204030204" pitchFamily="34" charset="0"/>
              </a:rPr>
              <a:t>šiggayôn</a:t>
            </a:r>
            <a:r>
              <a:rPr lang="en-US" sz="3000" b="1" dirty="0">
                <a:solidFill>
                  <a:srgbClr val="FFFFCC"/>
                </a:solidFill>
                <a:effectLst/>
                <a:latin typeface="+mn-lt"/>
                <a:ea typeface="MS Gothic" panose="020B0609070205080204" pitchFamily="49" charset="-128"/>
                <a:cs typeface="Calibri" panose="020F0502020204030204" pitchFamily="34" charset="0"/>
              </a:rPr>
              <a:t> is unknown.</a:t>
            </a:r>
          </a:p>
        </p:txBody>
      </p:sp>
    </p:spTree>
    <p:extLst>
      <p:ext uri="{BB962C8B-B14F-4D97-AF65-F5344CB8AC3E}">
        <p14:creationId xmlns:p14="http://schemas.microsoft.com/office/powerpoint/2010/main" val="29704732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475129" y="1031357"/>
            <a:ext cx="11438965" cy="5602525"/>
          </a:xfrm>
        </p:spPr>
        <p:txBody>
          <a:bodyPr>
            <a:noAutofit/>
          </a:bodyPr>
          <a:lstStyle/>
          <a:p>
            <a:pPr marL="447675" indent="-447675">
              <a:lnSpc>
                <a:spcPct val="100000"/>
              </a:lnSpc>
              <a:spcBef>
                <a:spcPts val="0"/>
              </a:spcBef>
              <a:spcAft>
                <a:spcPts val="600"/>
              </a:spcAft>
              <a:buNone/>
              <a:tabLst>
                <a:tab pos="457200" algn="l"/>
                <a:tab pos="685800" algn="l"/>
                <a:tab pos="914400" algn="l"/>
                <a:tab pos="1143000" algn="l"/>
                <a:tab pos="2868613" algn="l"/>
              </a:tabLst>
            </a:pPr>
            <a:r>
              <a:rPr lang="en-US" sz="3000" b="1" dirty="0">
                <a:solidFill>
                  <a:srgbClr val="FFFFCC"/>
                </a:solidFill>
                <a:effectLst/>
                <a:latin typeface="+mn-lt"/>
                <a:ea typeface="MS Gothic" panose="020B0609070205080204" pitchFamily="49" charset="-128"/>
                <a:cs typeface="Calibri" panose="020F0502020204030204" pitchFamily="34" charset="0"/>
              </a:rPr>
              <a:t>c.	They suggest the type of composition and/or offer liturgical information.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808038">
              <a:lnSpc>
                <a:spcPct val="100000"/>
              </a:lnSpc>
              <a:spcBef>
                <a:spcPts val="0"/>
              </a:spcBef>
              <a:spcAft>
                <a:spcPts val="600"/>
              </a:spcAft>
              <a:buNone/>
              <a:tabLst>
                <a:tab pos="457200" algn="l"/>
                <a:tab pos="685800" algn="l"/>
                <a:tab pos="914400" algn="l"/>
                <a:tab pos="1076325"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(1)	</a:t>
            </a:r>
            <a:r>
              <a:rPr lang="en-US" sz="3000" b="1" dirty="0">
                <a:solidFill>
                  <a:srgbClr val="FFFFCC"/>
                </a:solidFill>
                <a:effectLst/>
                <a:latin typeface="+mn-lt"/>
                <a:ea typeface="Calibri" panose="020F0502020204030204" pitchFamily="34" charset="0"/>
                <a:cs typeface="Calibri" panose="020F0502020204030204" pitchFamily="34" charset="0"/>
              </a:rPr>
              <a:t>The noun </a:t>
            </a:r>
            <a:r>
              <a:rPr lang="en-US" sz="3000" b="1" i="1" dirty="0" err="1">
                <a:solidFill>
                  <a:srgbClr val="FFFFCC"/>
                </a:solidFill>
                <a:effectLst/>
                <a:latin typeface="+mn-lt"/>
                <a:ea typeface="Calibri" panose="020F0502020204030204" pitchFamily="34" charset="0"/>
                <a:cs typeface="Calibri" panose="020F0502020204030204" pitchFamily="34" charset="0"/>
              </a:rPr>
              <a:t>mizmôr</a:t>
            </a:r>
            <a:r>
              <a:rPr lang="en-US" sz="3000" b="1" dirty="0">
                <a:solidFill>
                  <a:srgbClr val="FFFFCC"/>
                </a:solidFill>
                <a:effectLst/>
                <a:latin typeface="+mn-lt"/>
                <a:ea typeface="Calibri" panose="020F0502020204030204" pitchFamily="34" charset="0"/>
                <a:cs typeface="Calibri" panose="020F0502020204030204" pitchFamily="34" charset="0"/>
              </a:rPr>
              <a:t>, “psalm,” is found in the headings of 57 psalms, suggesting they were to be sung to musical accompaniment. The English word “psalms” is a transliteration of Greek </a:t>
            </a:r>
            <a:r>
              <a:rPr lang="en-US" sz="3000" b="1" i="1" dirty="0" err="1">
                <a:solidFill>
                  <a:srgbClr val="FFFFCC"/>
                </a:solidFill>
                <a:effectLst/>
                <a:latin typeface="+mn-lt"/>
                <a:ea typeface="Calibri" panose="020F0502020204030204" pitchFamily="34" charset="0"/>
                <a:cs typeface="Calibri" panose="020F0502020204030204" pitchFamily="34" charset="0"/>
              </a:rPr>
              <a:t>psalmos</a:t>
            </a:r>
            <a:r>
              <a:rPr lang="en-US" sz="3000" b="1" dirty="0">
                <a:solidFill>
                  <a:srgbClr val="FFFFCC"/>
                </a:solidFill>
                <a:effectLst/>
                <a:latin typeface="+mn-lt"/>
                <a:ea typeface="Calibri" panose="020F0502020204030204" pitchFamily="34" charset="0"/>
                <a:cs typeface="Calibri" panose="020F0502020204030204" pitchFamily="34" charset="0"/>
              </a:rPr>
              <a:t>, which derives from </a:t>
            </a:r>
            <a:r>
              <a:rPr lang="en-US" sz="3000" b="1" i="1" dirty="0" err="1">
                <a:solidFill>
                  <a:srgbClr val="FFFFCC"/>
                </a:solidFill>
                <a:effectLst/>
                <a:latin typeface="+mn-lt"/>
                <a:ea typeface="Calibri" panose="020F0502020204030204" pitchFamily="34" charset="0"/>
                <a:cs typeface="Calibri" panose="020F0502020204030204" pitchFamily="34" charset="0"/>
              </a:rPr>
              <a:t>psallo</a:t>
            </a:r>
            <a:r>
              <a:rPr lang="en-US" sz="3000" b="1" i="1" dirty="0">
                <a:solidFill>
                  <a:srgbClr val="FFFFCC"/>
                </a:solidFill>
                <a:effectLst/>
                <a:latin typeface="+mn-lt"/>
                <a:ea typeface="Calibri" panose="020F0502020204030204" pitchFamily="34" charset="0"/>
                <a:cs typeface="Calibri" panose="020F0502020204030204" pitchFamily="34" charset="0"/>
              </a:rPr>
              <a:t>̄</a:t>
            </a:r>
            <a:r>
              <a:rPr lang="en-US" sz="3000" b="1" dirty="0">
                <a:solidFill>
                  <a:srgbClr val="FFFFCC"/>
                </a:solidFill>
                <a:effectLst/>
                <a:latin typeface="+mn-lt"/>
                <a:ea typeface="Calibri" panose="020F0502020204030204" pitchFamily="34" charset="0"/>
                <a:cs typeface="Calibri" panose="020F0502020204030204" pitchFamily="34" charset="0"/>
              </a:rPr>
              <a:t>, “to pluck a stringed instrument.”</a:t>
            </a:r>
          </a:p>
          <a:p>
            <a:pPr marL="1076325" indent="-628650">
              <a:lnSpc>
                <a:spcPct val="100000"/>
              </a:lnSpc>
              <a:spcBef>
                <a:spcPts val="0"/>
              </a:spcBef>
              <a:spcAft>
                <a:spcPts val="600"/>
              </a:spcAft>
              <a:buNone/>
              <a:tabLst>
                <a:tab pos="457200" algn="l"/>
                <a:tab pos="685800" algn="l"/>
                <a:tab pos="914400" algn="l"/>
                <a:tab pos="1143000" algn="l"/>
                <a:tab pos="1165225" algn="l"/>
              </a:tabLst>
            </a:pPr>
            <a:r>
              <a:rPr lang="en-US" sz="3000" b="1" dirty="0">
                <a:solidFill>
                  <a:srgbClr val="FFFFCC"/>
                </a:solidFill>
                <a:effectLst/>
                <a:latin typeface="+mn-lt"/>
                <a:ea typeface="Calibri" panose="020F0502020204030204" pitchFamily="34" charset="0"/>
              </a:rPr>
              <a:t>(2)		</a:t>
            </a:r>
            <a:r>
              <a:rPr lang="en-US" sz="3000" b="1" i="1" dirty="0" err="1">
                <a:solidFill>
                  <a:srgbClr val="FFFFCC"/>
                </a:solidFill>
                <a:effectLst/>
                <a:latin typeface="+mn-lt"/>
                <a:ea typeface="Calibri" panose="020F0502020204030204" pitchFamily="34" charset="0"/>
              </a:rPr>
              <a:t>maśkîl</a:t>
            </a:r>
            <a:r>
              <a:rPr lang="en-US" sz="3000" b="1" dirty="0">
                <a:solidFill>
                  <a:srgbClr val="FFFFCC"/>
                </a:solidFill>
                <a:effectLst/>
                <a:latin typeface="+mn-lt"/>
                <a:ea typeface="Calibri" panose="020F0502020204030204" pitchFamily="34" charset="0"/>
              </a:rPr>
              <a:t>, “cult song,” appears in the headings of thirteen psalms (32, 42, 44, 45, 52–55, 74, 78, 88, 89, 89, 142). If the word actually derives from </a:t>
            </a:r>
            <a:r>
              <a:rPr lang="en-US" sz="3000" b="1" i="1" dirty="0" err="1">
                <a:solidFill>
                  <a:srgbClr val="FFFFCC"/>
                </a:solidFill>
                <a:effectLst/>
                <a:latin typeface="+mn-lt"/>
                <a:ea typeface="Calibri" panose="020F0502020204030204" pitchFamily="34" charset="0"/>
              </a:rPr>
              <a:t>śāḵal</a:t>
            </a:r>
            <a:r>
              <a:rPr lang="en-US" sz="3000" b="1" i="1" dirty="0">
                <a:solidFill>
                  <a:srgbClr val="FFFFCC"/>
                </a:solidFill>
                <a:effectLst/>
                <a:latin typeface="+mn-lt"/>
                <a:ea typeface="Calibri" panose="020F0502020204030204" pitchFamily="34" charset="0"/>
              </a:rPr>
              <a:t>,</a:t>
            </a:r>
            <a:r>
              <a:rPr lang="en-US" sz="3000" b="1" dirty="0">
                <a:solidFill>
                  <a:srgbClr val="FFFFCC"/>
                </a:solidFill>
                <a:effectLst/>
                <a:latin typeface="+mn-lt"/>
                <a:ea typeface="Calibri" panose="020F0502020204030204" pitchFamily="34" charset="0"/>
              </a:rPr>
              <a:t> “to comprehend,” the word may suggest a didactic poem. But based on the kinds of psalms in which it occurs, it may signal a penitential song.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513060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475129" y="824753"/>
            <a:ext cx="11438965" cy="5809130"/>
          </a:xfrm>
        </p:spPr>
        <p:txBody>
          <a:bodyPr>
            <a:noAutofit/>
          </a:bodyPr>
          <a:lstStyle/>
          <a:p>
            <a:pPr marL="1076325" indent="-107632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(3)	T</a:t>
            </a:r>
            <a:r>
              <a:rPr lang="en-US" sz="3000" b="1" dirty="0">
                <a:solidFill>
                  <a:srgbClr val="FFFFCC"/>
                </a:solidFill>
                <a:effectLst/>
                <a:latin typeface="+mn-lt"/>
                <a:ea typeface="MS Gothic" panose="020B0609070205080204" pitchFamily="49" charset="-128"/>
                <a:cs typeface="Calibri" panose="020F0502020204030204" pitchFamily="34" charset="0"/>
              </a:rPr>
              <a:t>he word </a:t>
            </a:r>
            <a:r>
              <a:rPr lang="en-US" sz="3000" b="1" i="1" dirty="0" err="1">
                <a:solidFill>
                  <a:srgbClr val="FFFFCC"/>
                </a:solidFill>
                <a:effectLst/>
                <a:latin typeface="+mn-lt"/>
                <a:ea typeface="MS Gothic" panose="020B0609070205080204" pitchFamily="49" charset="-128"/>
                <a:cs typeface="Calibri" panose="020F0502020204030204" pitchFamily="34" charset="0"/>
              </a:rPr>
              <a:t>šîr</a:t>
            </a:r>
            <a:r>
              <a:rPr lang="en-US" sz="3000" b="1" dirty="0">
                <a:solidFill>
                  <a:srgbClr val="FFFFCC"/>
                </a:solidFill>
                <a:effectLst/>
                <a:latin typeface="+mn-lt"/>
                <a:ea typeface="MS Gothic" panose="020B0609070205080204" pitchFamily="49" charset="-128"/>
                <a:cs typeface="Calibri" panose="020F0502020204030204" pitchFamily="34" charset="0"/>
              </a:rPr>
              <a:t>, “song,” occurs in thirty titles, often with </a:t>
            </a:r>
            <a:r>
              <a:rPr lang="en-US" sz="3000" b="1" i="1" dirty="0" err="1">
                <a:solidFill>
                  <a:srgbClr val="FFFFCC"/>
                </a:solidFill>
                <a:effectLst/>
                <a:latin typeface="+mn-lt"/>
                <a:ea typeface="Calibri" panose="020F0502020204030204" pitchFamily="34" charset="0"/>
                <a:cs typeface="Calibri" panose="020F0502020204030204" pitchFamily="34" charset="0"/>
              </a:rPr>
              <a:t>mizmôr</a:t>
            </a:r>
            <a:r>
              <a:rPr lang="en-US" sz="3000" b="1" i="1" dirty="0">
                <a:solidFill>
                  <a:srgbClr val="FFFFCC"/>
                </a:solidFill>
                <a:effectLst/>
                <a:latin typeface="+mn-lt"/>
                <a:ea typeface="Calibri" panose="020F0502020204030204" pitchFamily="34" charset="0"/>
                <a:cs typeface="Calibri" panose="020F0502020204030204" pitchFamily="34" charset="0"/>
              </a:rPr>
              <a:t> </a:t>
            </a:r>
            <a:r>
              <a:rPr lang="en-US" sz="3000" b="1" dirty="0">
                <a:solidFill>
                  <a:srgbClr val="FFFFCC"/>
                </a:solidFill>
                <a:effectLst/>
                <a:latin typeface="+mn-lt"/>
                <a:ea typeface="Calibri" panose="020F0502020204030204" pitchFamily="34" charset="0"/>
                <a:cs typeface="Calibri" panose="020F0502020204030204" pitchFamily="34" charset="0"/>
              </a:rPr>
              <a:t>(30, 48, etc.)</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(4)	</a:t>
            </a:r>
            <a:r>
              <a:rPr lang="en-US" sz="3000" b="1" i="1" dirty="0" err="1">
                <a:solidFill>
                  <a:srgbClr val="FFFFCC"/>
                </a:solidFill>
                <a:effectLst/>
                <a:latin typeface="+mn-lt"/>
                <a:ea typeface="Calibri" panose="020F0502020204030204" pitchFamily="34" charset="0"/>
                <a:cs typeface="Calibri" panose="020F0502020204030204" pitchFamily="34" charset="0"/>
              </a:rPr>
              <a:t>Tĕhilla</a:t>
            </a:r>
            <a:r>
              <a:rPr lang="en-US" sz="3000" b="1" i="1" dirty="0">
                <a:solidFill>
                  <a:srgbClr val="FFFFCC"/>
                </a:solidFill>
                <a:effectLst/>
                <a:latin typeface="+mn-lt"/>
                <a:ea typeface="Calibri" panose="020F0502020204030204" pitchFamily="34" charset="0"/>
                <a:cs typeface="Calibri" panose="020F0502020204030204" pitchFamily="34" charset="0"/>
              </a:rPr>
              <a:t>̂</a:t>
            </a:r>
            <a:r>
              <a:rPr lang="en-US" sz="3000" b="1" dirty="0">
                <a:solidFill>
                  <a:srgbClr val="FFFFCC"/>
                </a:solidFill>
                <a:effectLst/>
                <a:latin typeface="+mn-lt"/>
                <a:ea typeface="Calibri" panose="020F0502020204030204" pitchFamily="34" charset="0"/>
                <a:cs typeface="Calibri" panose="020F0502020204030204" pitchFamily="34" charset="0"/>
              </a:rPr>
              <a:t>, “[song of] praise,” occurs in 145.</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(5)	</a:t>
            </a:r>
            <a:r>
              <a:rPr lang="en-US" sz="3000" b="1" i="1" dirty="0" err="1">
                <a:solidFill>
                  <a:srgbClr val="FFFFCC"/>
                </a:solidFill>
                <a:effectLst/>
                <a:latin typeface="+mn-lt"/>
                <a:ea typeface="Calibri" panose="020F0502020204030204" pitchFamily="34" charset="0"/>
                <a:cs typeface="Calibri" panose="020F0502020204030204" pitchFamily="34" charset="0"/>
              </a:rPr>
              <a:t>Tĕfilla</a:t>
            </a:r>
            <a:r>
              <a:rPr lang="en-US" sz="3000" b="1" i="1" dirty="0">
                <a:solidFill>
                  <a:srgbClr val="FFFFCC"/>
                </a:solidFill>
                <a:effectLst/>
                <a:latin typeface="+mn-lt"/>
                <a:ea typeface="Calibri" panose="020F0502020204030204" pitchFamily="34" charset="0"/>
                <a:cs typeface="Calibri" panose="020F0502020204030204" pitchFamily="34" charset="0"/>
              </a:rPr>
              <a:t>̂,</a:t>
            </a:r>
            <a:r>
              <a:rPr lang="en-US" sz="3000" b="1" dirty="0">
                <a:solidFill>
                  <a:srgbClr val="FFFFCC"/>
                </a:solidFill>
                <a:effectLst/>
                <a:latin typeface="+mn-lt"/>
                <a:ea typeface="Calibri" panose="020F0502020204030204" pitchFamily="34" charset="0"/>
                <a:cs typeface="Calibri" panose="020F0502020204030204" pitchFamily="34" charset="0"/>
              </a:rPr>
              <a:t> “prayer,” appears in 17, 86, 90, 102, 142.</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(6)	</a:t>
            </a:r>
            <a:r>
              <a:rPr lang="en-US" sz="3000" b="1" i="1" dirty="0" err="1">
                <a:solidFill>
                  <a:srgbClr val="FFFFCC"/>
                </a:solidFill>
                <a:effectLst/>
                <a:latin typeface="+mn-lt"/>
                <a:ea typeface="Calibri" panose="020F0502020204030204" pitchFamily="34" charset="0"/>
                <a:cs typeface="Calibri" panose="020F0502020204030204" pitchFamily="34" charset="0"/>
              </a:rPr>
              <a:t>lĕhazkîr</a:t>
            </a:r>
            <a:r>
              <a:rPr lang="en-US" sz="3000" b="1" dirty="0">
                <a:solidFill>
                  <a:srgbClr val="FFFFCC"/>
                </a:solidFill>
                <a:effectLst/>
                <a:latin typeface="+mn-lt"/>
                <a:ea typeface="Calibri" panose="020F0502020204030204" pitchFamily="34" charset="0"/>
                <a:cs typeface="Calibri" panose="020F0502020204030204" pitchFamily="34" charset="0"/>
              </a:rPr>
              <a:t>, “For a memorial,” appears in 38.</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(7)	</a:t>
            </a:r>
            <a:r>
              <a:rPr lang="en-US" sz="3000" b="1" i="1" dirty="0" err="1">
                <a:solidFill>
                  <a:srgbClr val="FFFFCC"/>
                </a:solidFill>
                <a:effectLst/>
                <a:latin typeface="+mn-lt"/>
                <a:ea typeface="Calibri" panose="020F0502020204030204" pitchFamily="34" charset="0"/>
                <a:cs typeface="Calibri" panose="020F0502020204030204" pitchFamily="34" charset="0"/>
              </a:rPr>
              <a:t>lĕt̄ôda</a:t>
            </a:r>
            <a:r>
              <a:rPr lang="en-US" sz="3000" b="1" i="1" dirty="0">
                <a:solidFill>
                  <a:srgbClr val="FFFFCC"/>
                </a:solidFill>
                <a:effectLst/>
                <a:latin typeface="+mn-lt"/>
                <a:ea typeface="Calibri" panose="020F0502020204030204" pitchFamily="34" charset="0"/>
                <a:cs typeface="Calibri" panose="020F0502020204030204" pitchFamily="34" charset="0"/>
              </a:rPr>
              <a:t>̂</a:t>
            </a:r>
            <a:r>
              <a:rPr lang="en-US" sz="3000" b="1" dirty="0">
                <a:solidFill>
                  <a:srgbClr val="FFFFCC"/>
                </a:solidFill>
                <a:effectLst/>
                <a:latin typeface="+mn-lt"/>
                <a:ea typeface="Calibri" panose="020F0502020204030204" pitchFamily="34" charset="0"/>
                <a:cs typeface="Calibri" panose="020F0502020204030204" pitchFamily="34" charset="0"/>
              </a:rPr>
              <a:t>, “For thanksgiving,” appears in 100.</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		(8)	The headings of Psalms 122–134 categorize these as “songs of ascent,” that is, songs sung by pilgrims as they climbed the hill to Zion for festival celebrations.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925570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475129" y="1079499"/>
            <a:ext cx="11438965" cy="555438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d.	They identify a psalm with a person or a group.</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“to David” (73 times)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“to Solomon” (72, 127)</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“to Moses” (90)</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“to Asaph” (12x)</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“to Heman”	(88)</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“to Ethan”	(89)</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“to the sons of Korah” (11x)</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“to the choirmaster” (50)</a:t>
            </a:r>
            <a:endParaRPr lang="en-US" sz="3000" b="1" dirty="0">
              <a:solidFill>
                <a:srgbClr val="FFFFCC"/>
              </a:solidFill>
              <a:effectLst/>
              <a:latin typeface="+mn-lt"/>
              <a:ea typeface="Calibri" panose="020F0502020204030204" pitchFamily="34" charset="0"/>
              <a:cs typeface="Arial" panose="020B0604020202020204" pitchFamily="34" charset="0"/>
            </a:endParaRPr>
          </a:p>
          <a:p>
            <a:pPr>
              <a:lnSpc>
                <a:spcPct val="100000"/>
              </a:lnSpc>
              <a:spcBef>
                <a:spcPts val="0"/>
              </a:spcBef>
              <a:spcAft>
                <a:spcPts val="600"/>
              </a:spcAft>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But do these titles mean authorship?</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71851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475129" y="749299"/>
            <a:ext cx="11438965" cy="588458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Considerations: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628650">
              <a:lnSpc>
                <a:spcPct val="100000"/>
              </a:lnSpc>
              <a:spcBef>
                <a:spcPts val="0"/>
              </a:spcBef>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(1)	The preposition </a:t>
            </a:r>
            <a:r>
              <a:rPr lang="en-US" sz="3000" b="1" i="1" dirty="0" err="1">
                <a:solidFill>
                  <a:srgbClr val="FFFFCC"/>
                </a:solidFill>
                <a:effectLst/>
                <a:latin typeface="+mn-lt"/>
                <a:ea typeface="MS Gothic" panose="020B0609070205080204" pitchFamily="49" charset="-128"/>
                <a:cs typeface="Calibri" panose="020F0502020204030204" pitchFamily="34" charset="0"/>
              </a:rPr>
              <a:t>lāmed</a:t>
            </a:r>
            <a:r>
              <a:rPr lang="en-US" sz="3000" b="1" i="1" dirty="0">
                <a:solidFill>
                  <a:srgbClr val="FFFFCC"/>
                </a:solidFill>
                <a:effectLst/>
                <a:latin typeface="+mn-lt"/>
                <a:ea typeface="MS Gothic" panose="020B0609070205080204" pitchFamily="49" charset="-128"/>
                <a:cs typeface="Calibri" panose="020F0502020204030204" pitchFamily="34" charset="0"/>
              </a:rPr>
              <a:t>̱</a:t>
            </a:r>
            <a:r>
              <a:rPr lang="en-US" sz="3000" b="1" dirty="0">
                <a:solidFill>
                  <a:srgbClr val="FFFFCC"/>
                </a:solidFill>
                <a:effectLst/>
                <a:latin typeface="+mn-lt"/>
                <a:ea typeface="MS Gothic" panose="020B0609070205080204" pitchFamily="49" charset="-128"/>
                <a:cs typeface="Calibri" panose="020F0502020204030204" pitchFamily="34" charset="0"/>
              </a:rPr>
              <a:t>, prefixed to the name bears a wide range of meaning. It can mean “for,” “by,” “about,” “for the use of,” “in honor of,” “with respect to.” In fact, in the Psalms “To the sons of Korah” certainly cannot mean authorship. The same is true of “for the Sabbath Day” (92:1); “for the afflicted” (102:1); “the house belonging to David” (30:1); “for the choirmaster” (31:1). This agrees with extra-biblical practice. In the Ugaritic texts the titles </a:t>
            </a:r>
            <a:r>
              <a:rPr lang="en-US" sz="3000" b="1" i="1" dirty="0" err="1">
                <a:solidFill>
                  <a:srgbClr val="FFFFCC"/>
                </a:solidFill>
                <a:effectLst/>
                <a:latin typeface="+mn-lt"/>
                <a:ea typeface="MS Gothic" panose="020B0609070205080204" pitchFamily="49" charset="-128"/>
                <a:cs typeface="Calibri" panose="020F0502020204030204" pitchFamily="34" charset="0"/>
              </a:rPr>
              <a:t>lbl</a:t>
            </a:r>
            <a:r>
              <a:rPr lang="en-US" sz="3000" b="1" dirty="0">
                <a:solidFill>
                  <a:srgbClr val="FFFFCC"/>
                </a:solidFill>
                <a:effectLst/>
                <a:latin typeface="+mn-lt"/>
                <a:ea typeface="MS Gothic" panose="020B0609070205080204" pitchFamily="49" charset="-128"/>
                <a:cs typeface="Calibri" panose="020F0502020204030204" pitchFamily="34" charset="0"/>
              </a:rPr>
              <a:t>, “to Baal,” and </a:t>
            </a:r>
            <a:r>
              <a:rPr lang="en-US" sz="3000" b="1" i="1" dirty="0" err="1">
                <a:solidFill>
                  <a:srgbClr val="FFFFCC"/>
                </a:solidFill>
                <a:effectLst/>
                <a:latin typeface="+mn-lt"/>
                <a:ea typeface="MS Gothic" panose="020B0609070205080204" pitchFamily="49" charset="-128"/>
                <a:cs typeface="Calibri" panose="020F0502020204030204" pitchFamily="34" charset="0"/>
              </a:rPr>
              <a:t>lkrt</a:t>
            </a:r>
            <a:r>
              <a:rPr lang="en-US" sz="3000" b="1" dirty="0">
                <a:solidFill>
                  <a:srgbClr val="FFFFCC"/>
                </a:solidFill>
                <a:effectLst/>
                <a:latin typeface="+mn-lt"/>
                <a:ea typeface="MS Gothic" panose="020B0609070205080204" pitchFamily="49" charset="-128"/>
                <a:cs typeface="Calibri" panose="020F0502020204030204" pitchFamily="34" charset="0"/>
              </a:rPr>
              <a:t>, “to Keret,” etc., occur at the tops of mythological and legendary texts in which these are the principal characters.</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603491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268941" y="939799"/>
            <a:ext cx="11645153" cy="5694083"/>
          </a:xfrm>
        </p:spPr>
        <p:txBody>
          <a:bodyPr>
            <a:noAutofit/>
          </a:bodyPr>
          <a:lstStyle/>
          <a:p>
            <a:pPr marL="457200" indent="0">
              <a:lnSpc>
                <a:spcPct val="100000"/>
              </a:lnSpc>
              <a:spcBef>
                <a:spcPts val="0"/>
              </a:spcBef>
              <a:spcAft>
                <a:spcPts val="600"/>
              </a:spcAft>
              <a:buNone/>
              <a:tabLst>
                <a:tab pos="228600" algn="l"/>
                <a:tab pos="457200" algn="l"/>
                <a:tab pos="685800" algn="l"/>
                <a:tab pos="914400" algn="l"/>
                <a:tab pos="1143000" algn="l"/>
              </a:tabLst>
            </a:pPr>
            <a:r>
              <a:rPr lang="en-US" sz="3000" b="1" u="sng" dirty="0">
                <a:solidFill>
                  <a:srgbClr val="FFFFCC"/>
                </a:solidFill>
                <a:effectLst/>
                <a:latin typeface="+mn-lt"/>
                <a:ea typeface="MS Gothic" panose="020B0609070205080204" pitchFamily="49" charset="-128"/>
                <a:cs typeface="Calibri" panose="020F0502020204030204" pitchFamily="34" charset="0"/>
              </a:rPr>
              <a:t>Conclusion</a:t>
            </a:r>
            <a:r>
              <a:rPr lang="en-US" sz="3000" b="1" dirty="0">
                <a:solidFill>
                  <a:srgbClr val="FFFFCC"/>
                </a:solidFill>
                <a:effectLst/>
                <a:latin typeface="+mn-lt"/>
                <a:ea typeface="MS Gothic" panose="020B0609070205080204" pitchFamily="49" charset="-128"/>
                <a:cs typeface="Calibri" panose="020F0502020204030204" pitchFamily="34" charset="0"/>
              </a:rPr>
              <a:t>: Expressions like </a:t>
            </a:r>
            <a:r>
              <a:rPr lang="en-US" sz="3000" b="1" i="1" dirty="0" err="1">
                <a:solidFill>
                  <a:srgbClr val="FFFFCC"/>
                </a:solidFill>
                <a:effectLst/>
                <a:latin typeface="+mn-lt"/>
                <a:ea typeface="MS Gothic" panose="020B0609070205080204" pitchFamily="49" charset="-128"/>
                <a:cs typeface="Calibri" panose="020F0502020204030204" pitchFamily="34" charset="0"/>
              </a:rPr>
              <a:t>lĕdāwîd</a:t>
            </a:r>
            <a:r>
              <a:rPr lang="en-US" sz="3000" b="1" dirty="0">
                <a:solidFill>
                  <a:srgbClr val="FFFFCC"/>
                </a:solidFill>
                <a:effectLst/>
                <a:latin typeface="+mn-lt"/>
                <a:ea typeface="MS Gothic" panose="020B0609070205080204" pitchFamily="49" charset="-128"/>
                <a:cs typeface="Calibri" panose="020F0502020204030204" pitchFamily="34" charset="0"/>
              </a:rPr>
              <a:t> could be interpreted “by David,” “dedicated to David,” “about David,” “in David’s honor,” “for the use of the Davidic kings.”</a:t>
            </a:r>
          </a:p>
          <a:p>
            <a:pPr marL="4572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t>
            </a:r>
            <a:endParaRPr lang="en-US" sz="3000" b="1" dirty="0">
              <a:solidFill>
                <a:srgbClr val="FFFFCC"/>
              </a:solidFill>
              <a:latin typeface="+mn-lt"/>
              <a:ea typeface="Calibri" panose="020F0502020204030204" pitchFamily="34" charset="0"/>
              <a:cs typeface="Arial" panose="020B0604020202020204" pitchFamily="34" charset="0"/>
            </a:endParaRPr>
          </a:p>
          <a:p>
            <a:pPr marL="1165225" indent="-708025">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MS Gothic" panose="020B0609070205080204" pitchFamily="49" charset="-128"/>
              </a:rPr>
              <a:t>(2)	On the other hand, there is the matter of David’s reputation. Just as Solomon came to be associated with wisdom in the First Testament (hence his connection with Proverbs and Ecclesiastes), so the name of David has been identified with psalm composition. This reputation has its roots in the historiographic (and prophetic texts). </a:t>
            </a:r>
            <a:endParaRPr lang="en-US" sz="3000" b="1" dirty="0">
              <a:solidFill>
                <a:srgbClr val="FFFFCC"/>
              </a:solidFill>
              <a:effectLst/>
              <a:latin typeface="+mn-lt"/>
              <a:ea typeface="MS Gothic" panose="020B0609070205080204" pitchFamily="49" charset="-128"/>
              <a:cs typeface="Calibri" panose="020F0502020204030204" pitchFamily="34" charset="0"/>
            </a:endParaRPr>
          </a:p>
        </p:txBody>
      </p:sp>
    </p:spTree>
    <p:extLst>
      <p:ext uri="{BB962C8B-B14F-4D97-AF65-F5344CB8AC3E}">
        <p14:creationId xmlns:p14="http://schemas.microsoft.com/office/powerpoint/2010/main" val="36369730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268941" y="645459"/>
            <a:ext cx="11645153" cy="5988424"/>
          </a:xfrm>
        </p:spPr>
        <p:txBody>
          <a:bodyPr>
            <a:noAutofit/>
          </a:bodyPr>
          <a:lstStyle/>
          <a:p>
            <a:pPr marL="4572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rPr>
              <a:t>David is referred to as the “sweet psalmist of Israel”/”the favorite of the songs of Israel” (</a:t>
            </a:r>
            <a:r>
              <a:rPr lang="he-IL" sz="3000" b="1" dirty="0">
                <a:solidFill>
                  <a:srgbClr val="FFFFCC"/>
                </a:solidFill>
                <a:effectLst/>
                <a:latin typeface="+mn-lt"/>
                <a:ea typeface="Calibri" panose="020F0502020204030204" pitchFamily="34" charset="0"/>
                <a:cs typeface="Calibri" panose="020F0502020204030204" pitchFamily="34" charset="0"/>
              </a:rPr>
              <a:t>וּנְעִים זְמִרוֹת יִשְׂרָאֵל</a:t>
            </a:r>
            <a:r>
              <a:rPr lang="en-US" sz="3000" b="1" dirty="0">
                <a:solidFill>
                  <a:srgbClr val="FFFFCC"/>
                </a:solidFill>
                <a:effectLst/>
                <a:latin typeface="+mn-lt"/>
                <a:ea typeface="Calibri" panose="020F0502020204030204" pitchFamily="34" charset="0"/>
              </a:rPr>
              <a:t>; </a:t>
            </a:r>
            <a:r>
              <a:rPr lang="en-US" sz="3000" b="1" dirty="0">
                <a:solidFill>
                  <a:srgbClr val="FFFFCC"/>
                </a:solidFill>
                <a:effectLst/>
                <a:latin typeface="+mn-lt"/>
                <a:ea typeface="MS Gothic" panose="020B0609070205080204" pitchFamily="49" charset="-128"/>
              </a:rPr>
              <a:t>2 Sam 23:1). Saul hired him to play his lyre in the court (1 Sam 16:23; 18:10). He is also referred to as the inventor of musical instruments (Amos 6:5), and is said to have appointed the musicians for the Temple service (1 Chron 15:16–24; 16:7,31), and given instructions for worship (Ezra 3:10; Neh 12:24).</a:t>
            </a:r>
          </a:p>
          <a:p>
            <a:pPr marL="457200"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latin typeface="+mn-lt"/>
              <a:ea typeface="MS Gothic" panose="020B0609070205080204" pitchFamily="49" charset="-128"/>
            </a:endParaRPr>
          </a:p>
          <a:p>
            <a:pPr marL="4572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Some of the poetry in the historiographic writings is ascribed to him: </a:t>
            </a:r>
          </a:p>
          <a:p>
            <a:pPr marL="45720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rPr>
              <a:t>  </a:t>
            </a:r>
          </a:p>
          <a:p>
            <a:pPr marL="457200"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MS Gothic" panose="020B0609070205080204" pitchFamily="49" charset="-128"/>
              <a:cs typeface="Calibri" panose="020F0502020204030204" pitchFamily="34" charset="0"/>
            </a:endParaRPr>
          </a:p>
        </p:txBody>
      </p:sp>
    </p:spTree>
    <p:extLst>
      <p:ext uri="{BB962C8B-B14F-4D97-AF65-F5344CB8AC3E}">
        <p14:creationId xmlns:p14="http://schemas.microsoft.com/office/powerpoint/2010/main" val="11769879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672353" y="645459"/>
            <a:ext cx="10802471" cy="5988424"/>
          </a:xfrm>
        </p:spPr>
        <p:txBody>
          <a:bodyPr>
            <a:noAutofit/>
          </a:bodyPr>
          <a:lstStyle/>
          <a:p>
            <a:pPr marL="514350" indent="-514350">
              <a:lnSpc>
                <a:spcPct val="107000"/>
              </a:lnSpc>
              <a:spcAft>
                <a:spcPts val="600"/>
              </a:spcAft>
              <a:buAutoNum type="arabicParenBoth"/>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lament over the death of Saul and Jonathan (2 Sam 1:19–27); </a:t>
            </a:r>
          </a:p>
          <a:p>
            <a:pPr marL="514350" indent="-514350">
              <a:lnSpc>
                <a:spcPct val="107000"/>
              </a:lnSpc>
              <a:spcAft>
                <a:spcPts val="600"/>
              </a:spcAft>
              <a:buAutoNum type="arabicParenBoth"/>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Hymns of Thanksgiving (2 Sam 22; 1 Chron 16:8–36): </a:t>
            </a:r>
          </a:p>
          <a:p>
            <a:pPr marL="514350" indent="-514350">
              <a:lnSpc>
                <a:spcPct val="107000"/>
              </a:lnSpc>
              <a:spcAft>
                <a:spcPts val="600"/>
              </a:spcAft>
              <a:buAutoNum type="arabicParenBoth"/>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His Last Testament (2 Sam 23:3–7).</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r>
              <a:rPr lang="en-US" sz="3000" b="1" u="sng" dirty="0">
                <a:solidFill>
                  <a:srgbClr val="FFFFCC"/>
                </a:solidFill>
                <a:effectLst/>
                <a:latin typeface="+mn-lt"/>
                <a:ea typeface="MS Gothic" panose="020B0609070205080204" pitchFamily="49" charset="-128"/>
                <a:cs typeface="Calibri" panose="020F0502020204030204" pitchFamily="34" charset="0"/>
              </a:rPr>
              <a:t>Conclusion</a:t>
            </a:r>
            <a:r>
              <a:rPr lang="en-US" sz="3000" b="1" dirty="0">
                <a:solidFill>
                  <a:srgbClr val="FFFFCC"/>
                </a:solidFill>
                <a:effectLst/>
                <a:latin typeface="+mn-lt"/>
                <a:ea typeface="MS Gothic" panose="020B0609070205080204" pitchFamily="49" charset="-128"/>
                <a:cs typeface="Calibri" panose="020F0502020204030204" pitchFamily="34" charset="0"/>
              </a:rPr>
              <a:t>: David seems to have been a musician and poet of exceptional skill. Some of his poems have undoubtedly found their way into the Psalter. It is doubtful this means that all the </a:t>
            </a:r>
            <a:r>
              <a:rPr lang="en-US" sz="3000" b="1" i="1" dirty="0" err="1">
                <a:solidFill>
                  <a:srgbClr val="FFFFCC"/>
                </a:solidFill>
                <a:effectLst/>
                <a:latin typeface="+mn-lt"/>
                <a:ea typeface="MS Gothic" panose="020B0609070205080204" pitchFamily="49" charset="-128"/>
                <a:cs typeface="Calibri" panose="020F0502020204030204" pitchFamily="34" charset="0"/>
              </a:rPr>
              <a:t>lĕdāwîd</a:t>
            </a:r>
            <a:r>
              <a:rPr lang="en-US" sz="3000" b="1" dirty="0">
                <a:solidFill>
                  <a:srgbClr val="FFFFCC"/>
                </a:solidFill>
                <a:effectLst/>
                <a:latin typeface="+mn-lt"/>
                <a:ea typeface="MS Gothic" panose="020B0609070205080204" pitchFamily="49" charset="-128"/>
                <a:cs typeface="Calibri" panose="020F0502020204030204" pitchFamily="34" charset="0"/>
              </a:rPr>
              <a:t> psalms may be attributed to him in an authorial sense.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57200"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MS Gothic" panose="020B0609070205080204" pitchFamily="49" charset="-128"/>
              <a:cs typeface="Calibri" panose="020F0502020204030204" pitchFamily="34" charset="0"/>
            </a:endParaRPr>
          </a:p>
        </p:txBody>
      </p:sp>
    </p:spTree>
    <p:extLst>
      <p:ext uri="{BB962C8B-B14F-4D97-AF65-F5344CB8AC3E}">
        <p14:creationId xmlns:p14="http://schemas.microsoft.com/office/powerpoint/2010/main" val="34944143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331695" y="736599"/>
            <a:ext cx="11143130" cy="589728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5.	Guidelines for reading the Psalms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449263">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	Before you read the Psalms, read the Torah, that is Moses’ farewell addresses and the poems in Deuteronomy. </a:t>
            </a:r>
          </a:p>
          <a:p>
            <a:pPr marL="896938" indent="-449263">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Christians have no business claiming the Psalms if they will not claim the Torah first. </a:t>
            </a:r>
          </a:p>
          <a:p>
            <a:pPr marL="896938" indent="-449263">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Whenever we encounter the word </a:t>
            </a:r>
            <a:r>
              <a:rPr lang="en-US" sz="3000" b="1" i="1" dirty="0" err="1">
                <a:solidFill>
                  <a:srgbClr val="FFFFCC"/>
                </a:solidFill>
                <a:effectLst/>
                <a:latin typeface="+mn-lt"/>
                <a:ea typeface="MS Gothic" panose="020B0609070205080204" pitchFamily="49" charset="-128"/>
                <a:cs typeface="Calibri" panose="020F0502020204030204" pitchFamily="34" charset="0"/>
              </a:rPr>
              <a:t>tôra</a:t>
            </a:r>
            <a:r>
              <a:rPr lang="en-US" sz="3000" b="1" i="1" dirty="0">
                <a:solidFill>
                  <a:srgbClr val="FFFFCC"/>
                </a:solidFill>
                <a:effectLst/>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(generally misleadingly translated as “law” the primary reference is to Deuteronomy, not the Pentateuch. </a:t>
            </a:r>
          </a:p>
          <a:p>
            <a:pPr marL="896938" indent="-449263">
              <a:lnSpc>
                <a:spcPct val="10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Those responsible for the psalter were not producing a document that would replace, subvert, undermine the life-producing Torah (cf. Deut 31:9–13; Ps 1, 19, 119.</a:t>
            </a:r>
          </a:p>
        </p:txBody>
      </p:sp>
    </p:spTree>
    <p:extLst>
      <p:ext uri="{BB962C8B-B14F-4D97-AF65-F5344CB8AC3E}">
        <p14:creationId xmlns:p14="http://schemas.microsoft.com/office/powerpoint/2010/main" val="3851016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838200" y="537882"/>
            <a:ext cx="10515600" cy="5639081"/>
          </a:xfrm>
        </p:spPr>
        <p:txBody>
          <a:bodyPr>
            <a:normAutofit/>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Arial" panose="020B0604020202020204" pitchFamily="34" charset="0"/>
              </a:rPr>
              <a:t>A large proportion of the Latter Prophets is cast in poetic verse. Some estimate these proportions as follows: Isaiah (82%), Hosea (94%), Joel (94%), Amos (80%), Obadiah (100%), Micah (100%), Nahum (100%), Habakkuk (100%), Zephaniah (95%). </a:t>
            </a: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Arial" panose="020B0604020202020204" pitchFamily="34" charset="0"/>
              </a:rPr>
              <a:t>The exceptions to the pattern are Jonah (17%), which is cast as a biographical narrative, the exilic prophets, Jeremiah, and Ezekiel, which contain major poetic sections, but the rest tends to be written in an elevated prose, and the post-exilic prophets, Haggai (0%), Zechariah (17%, all in the last part) and Malachi (0%).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11772503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331695" y="358588"/>
            <a:ext cx="11143130" cy="6275295"/>
          </a:xfrm>
        </p:spPr>
        <p:txBody>
          <a:bodyPr>
            <a:noAutofit/>
          </a:bodyPr>
          <a:lstStyle/>
          <a:p>
            <a:pPr marL="717550" indent="-538163">
              <a:lnSpc>
                <a:spcPct val="100000"/>
              </a:lnSpc>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	Read the psalms aloud. They were written to be heard through oral reading.</a:t>
            </a:r>
          </a:p>
          <a:p>
            <a:pPr marL="717550" indent="-538163">
              <a:lnSpc>
                <a:spcPct val="100000"/>
              </a:lnSpc>
              <a:spcAft>
                <a:spcPts val="600"/>
              </a:spcAft>
              <a:buAutoNum type="alphaLcPeriod" startAt="3"/>
              <a:tabLst>
                <a:tab pos="3587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Read the psalms with passion. Weep when the psalmist weeps; rejoice when he rejoices. Notice the literary devices the psalmist uses to communicate his passion: exaggeration, repetition.</a:t>
            </a:r>
            <a:endParaRPr lang="en-US" sz="3000" b="1" dirty="0">
              <a:solidFill>
                <a:srgbClr val="FFFFCC"/>
              </a:solidFill>
              <a:latin typeface="+mn-lt"/>
              <a:ea typeface="Calibri" panose="020F0502020204030204" pitchFamily="34" charset="0"/>
              <a:cs typeface="Arial" panose="020B0604020202020204" pitchFamily="34" charset="0"/>
            </a:endParaRPr>
          </a:p>
          <a:p>
            <a:pPr marL="717550" indent="-538163">
              <a:lnSpc>
                <a:spcPct val="100000"/>
              </a:lnSpc>
              <a:spcAft>
                <a:spcPts val="600"/>
              </a:spcAft>
              <a:buAutoNum type="alphaLcPeriod" startAt="3"/>
              <a:tabLst>
                <a:tab pos="3587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Try to determine the historical context of the psalm. From the data provided by the psalm itself and from any parallel historiographic accounts, attempt to recapture the context out of which this psalm arose. Use the Psalm titles with caution; they provide a traditional interpretation but may be too specific.</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717550" indent="-538163">
              <a:lnSpc>
                <a:spcPct val="100000"/>
              </a:lnSpc>
              <a:spcAft>
                <a:spcPts val="600"/>
              </a:spcAft>
              <a:tabLst>
                <a:tab pos="3587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e.	Examine the patterns of parallelism in the psalm. How does the psalmist put his verses together.</a:t>
            </a:r>
            <a:endParaRPr lang="en-US" sz="3000" b="1" dirty="0">
              <a:solidFill>
                <a:srgbClr val="FFFFCC"/>
              </a:solidFill>
              <a:effectLst/>
              <a:latin typeface="+mn-lt"/>
              <a:ea typeface="Calibri" panose="020F0502020204030204" pitchFamily="34" charset="0"/>
              <a:cs typeface="Arial" panose="020B0604020202020204" pitchFamily="34" charset="0"/>
            </a:endParaRPr>
          </a:p>
          <a:p>
            <a:pPr>
              <a:lnSpc>
                <a:spcPct val="100000"/>
              </a:lnSpc>
              <a:spcAft>
                <a:spcPts val="600"/>
              </a:spcAft>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f.	Study the figures of speech uses in the psalm. Recognize the similes, metaphors, personifications.</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02133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F3D90-ED9E-4778-3D55-B4208219FD7E}"/>
              </a:ext>
            </a:extLst>
          </p:cNvPr>
          <p:cNvSpPr>
            <a:spLocks noGrp="1"/>
          </p:cNvSpPr>
          <p:nvPr>
            <p:ph idx="1"/>
          </p:nvPr>
        </p:nvSpPr>
        <p:spPr>
          <a:xfrm>
            <a:off x="331695" y="812800"/>
            <a:ext cx="6078070" cy="5821083"/>
          </a:xfrm>
        </p:spPr>
        <p:txBody>
          <a:bodyPr>
            <a:noAutofit/>
          </a:bodyPr>
          <a:lstStyle/>
          <a:p>
            <a:pPr marL="447675" indent="-447675">
              <a:lnSpc>
                <a:spcPct val="107000"/>
              </a:lnSpc>
              <a:spcAft>
                <a:spcPts val="600"/>
              </a:spcAft>
              <a:buNone/>
              <a:tabLst>
                <a:tab pos="228600" algn="l"/>
                <a:tab pos="457200" algn="l"/>
                <a:tab pos="685800" algn="l"/>
                <a:tab pos="914400" algn="l"/>
                <a:tab pos="1143000" algn="l"/>
              </a:tabLst>
            </a:pPr>
            <a:r>
              <a:rPr lang="en-US" sz="3000" dirty="0">
                <a:solidFill>
                  <a:srgbClr val="FFFFCC"/>
                </a:solidFill>
                <a:effectLst/>
                <a:latin typeface="+mn-lt"/>
                <a:ea typeface="MS Gothic" panose="020B0609070205080204" pitchFamily="49" charset="-128"/>
                <a:cs typeface="Calibri" panose="020F0502020204030204" pitchFamily="34" charset="0"/>
              </a:rPr>
              <a:t>e</a:t>
            </a:r>
            <a:r>
              <a:rPr lang="en-US" sz="3000" b="1" dirty="0">
                <a:solidFill>
                  <a:srgbClr val="FFFFCC"/>
                </a:solidFill>
                <a:effectLst/>
                <a:latin typeface="+mn-lt"/>
                <a:ea typeface="MS Gothic" panose="020B0609070205080204" pitchFamily="49" charset="-128"/>
                <a:cs typeface="Calibri" panose="020F0502020204030204" pitchFamily="34" charset="0"/>
              </a:rPr>
              <a:t>.	Examine the patterns of parallelism in the psalm. How does the psalmist put his verses together.</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f.		Study the figures of speech uses in the psalm. Recognize the similes, metaphors, personifications.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717550" indent="-538163">
              <a:lnSpc>
                <a:spcPct val="100000"/>
              </a:lnSpc>
              <a:spcAft>
                <a:spcPts val="600"/>
              </a:spcAft>
              <a:buNone/>
              <a:tabLst>
                <a:tab pos="358775"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pic>
        <p:nvPicPr>
          <p:cNvPr id="2" name="Graphic 1">
            <a:extLst>
              <a:ext uri="{FF2B5EF4-FFF2-40B4-BE49-F238E27FC236}">
                <a16:creationId xmlns:a16="http://schemas.microsoft.com/office/drawing/2014/main" id="{2714385D-E0B1-8954-9542-760373AE3D4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71765" y="358587"/>
            <a:ext cx="4688540" cy="6251387"/>
          </a:xfrm>
          <a:prstGeom prst="rect">
            <a:avLst/>
          </a:prstGeom>
        </p:spPr>
      </p:pic>
    </p:spTree>
    <p:extLst>
      <p:ext uri="{BB962C8B-B14F-4D97-AF65-F5344CB8AC3E}">
        <p14:creationId xmlns:p14="http://schemas.microsoft.com/office/powerpoint/2010/main" val="19369768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0A6E6-D824-8F78-752A-D528300B752A}"/>
              </a:ext>
            </a:extLst>
          </p:cNvPr>
          <p:cNvSpPr>
            <a:spLocks noGrp="1"/>
          </p:cNvSpPr>
          <p:nvPr>
            <p:ph type="title"/>
          </p:nvPr>
        </p:nvSpPr>
        <p:spPr/>
        <p:txBody>
          <a:bodyPr>
            <a:normAutofit/>
          </a:bodyPr>
          <a:lstStyle/>
          <a:p>
            <a:endParaRPr lang="en-US" sz="3000" dirty="0">
              <a:latin typeface="+mn-lt"/>
            </a:endParaRPr>
          </a:p>
        </p:txBody>
      </p:sp>
      <p:pic>
        <p:nvPicPr>
          <p:cNvPr id="4" name="Graphic 2">
            <a:extLst>
              <a:ext uri="{FF2B5EF4-FFF2-40B4-BE49-F238E27FC236}">
                <a16:creationId xmlns:a16="http://schemas.microsoft.com/office/drawing/2014/main" id="{396A9F16-9EEE-7B1E-7DCC-F772B551A387}"/>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838201" y="360781"/>
            <a:ext cx="4599070" cy="6132094"/>
          </a:xfrm>
          <a:prstGeom prst="rect">
            <a:avLst/>
          </a:prstGeom>
        </p:spPr>
      </p:pic>
      <p:pic>
        <p:nvPicPr>
          <p:cNvPr id="5" name="Graphic 3">
            <a:extLst>
              <a:ext uri="{FF2B5EF4-FFF2-40B4-BE49-F238E27FC236}">
                <a16:creationId xmlns:a16="http://schemas.microsoft.com/office/drawing/2014/main" id="{7981483B-6AA4-DC4A-A852-8AF0CACE77E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54730" y="365125"/>
            <a:ext cx="4599070" cy="6132093"/>
          </a:xfrm>
          <a:prstGeom prst="rect">
            <a:avLst/>
          </a:prstGeom>
        </p:spPr>
      </p:pic>
    </p:spTree>
    <p:extLst>
      <p:ext uri="{BB962C8B-B14F-4D97-AF65-F5344CB8AC3E}">
        <p14:creationId xmlns:p14="http://schemas.microsoft.com/office/powerpoint/2010/main" val="20624091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49C57-47CF-619D-9511-BFA028B77C1E}"/>
              </a:ext>
            </a:extLst>
          </p:cNvPr>
          <p:cNvSpPr>
            <a:spLocks noGrp="1"/>
          </p:cNvSpPr>
          <p:nvPr>
            <p:ph type="title"/>
          </p:nvPr>
        </p:nvSpPr>
        <p:spPr/>
        <p:txBody>
          <a:bodyPr>
            <a:normAutofit/>
          </a:bodyPr>
          <a:lstStyle/>
          <a:p>
            <a:endParaRPr lang="en-US" sz="3000">
              <a:latin typeface="+mn-lt"/>
            </a:endParaRPr>
          </a:p>
        </p:txBody>
      </p:sp>
      <p:pic>
        <p:nvPicPr>
          <p:cNvPr id="4" name="Graphic 4">
            <a:extLst>
              <a:ext uri="{FF2B5EF4-FFF2-40B4-BE49-F238E27FC236}">
                <a16:creationId xmlns:a16="http://schemas.microsoft.com/office/drawing/2014/main" id="{2B0D9221-3ADA-274B-A827-7969A089C95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8200" y="365125"/>
            <a:ext cx="4624033" cy="6166471"/>
          </a:xfrm>
          <a:prstGeom prst="rect">
            <a:avLst/>
          </a:prstGeom>
        </p:spPr>
      </p:pic>
      <p:pic>
        <p:nvPicPr>
          <p:cNvPr id="5" name="Graphic 5">
            <a:extLst>
              <a:ext uri="{FF2B5EF4-FFF2-40B4-BE49-F238E27FC236}">
                <a16:creationId xmlns:a16="http://schemas.microsoft.com/office/drawing/2014/main" id="{9D044A2D-B61F-C06C-3372-E54B04795060}"/>
              </a:ext>
            </a:extLst>
          </p:cNvPr>
          <p:cNvPicPr>
            <a:picLocks noGrp="1" noChangeAspect="1"/>
          </p:cNvPicPr>
          <p:nvPr>
            <p:ph idx="1"/>
          </p:nvPr>
        </p:nvPicPr>
        <p:blipFill>
          <a:blip r:embed="rId4">
            <a:extLst>
              <a:ext uri="{96DAC541-7B7A-43D3-8B79-37D633B846F1}">
                <asvg:svgBlip xmlns:asvg="http://schemas.microsoft.com/office/drawing/2016/SVG/main" r:embed="rId5"/>
              </a:ext>
            </a:extLst>
          </a:blip>
          <a:stretch>
            <a:fillRect/>
          </a:stretch>
        </p:blipFill>
        <p:spPr>
          <a:xfrm>
            <a:off x="6729769" y="365124"/>
            <a:ext cx="4624032" cy="6165377"/>
          </a:xfrm>
          <a:prstGeom prst="rect">
            <a:avLst/>
          </a:prstGeom>
        </p:spPr>
      </p:pic>
    </p:spTree>
    <p:extLst>
      <p:ext uri="{BB962C8B-B14F-4D97-AF65-F5344CB8AC3E}">
        <p14:creationId xmlns:p14="http://schemas.microsoft.com/office/powerpoint/2010/main" val="35547479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98B4B-CEBA-8A69-C1EC-C3029EBC1310}"/>
              </a:ext>
            </a:extLst>
          </p:cNvPr>
          <p:cNvSpPr>
            <a:spLocks noGrp="1"/>
          </p:cNvSpPr>
          <p:nvPr>
            <p:ph type="title"/>
          </p:nvPr>
        </p:nvSpPr>
        <p:spPr/>
        <p:txBody>
          <a:bodyPr>
            <a:normAutofit/>
          </a:bodyPr>
          <a:lstStyle/>
          <a:p>
            <a:endParaRPr lang="en-US" sz="3000">
              <a:latin typeface="+mn-lt"/>
            </a:endParaRPr>
          </a:p>
        </p:txBody>
      </p:sp>
      <p:pic>
        <p:nvPicPr>
          <p:cNvPr id="4" name="Graphic 6">
            <a:extLst>
              <a:ext uri="{FF2B5EF4-FFF2-40B4-BE49-F238E27FC236}">
                <a16:creationId xmlns:a16="http://schemas.microsoft.com/office/drawing/2014/main" id="{55B6159E-9EB0-1048-4017-CA2592D31C4B}"/>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838200" y="365125"/>
            <a:ext cx="4439350" cy="5919134"/>
          </a:xfrm>
          <a:prstGeom prst="rect">
            <a:avLst/>
          </a:prstGeom>
        </p:spPr>
      </p:pic>
    </p:spTree>
    <p:extLst>
      <p:ext uri="{BB962C8B-B14F-4D97-AF65-F5344CB8AC3E}">
        <p14:creationId xmlns:p14="http://schemas.microsoft.com/office/powerpoint/2010/main" val="37327409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D69F61-3D09-FD60-3368-F3907B5F3FBD}"/>
              </a:ext>
            </a:extLst>
          </p:cNvPr>
          <p:cNvSpPr>
            <a:spLocks noGrp="1"/>
          </p:cNvSpPr>
          <p:nvPr>
            <p:ph idx="1"/>
          </p:nvPr>
        </p:nvSpPr>
        <p:spPr>
          <a:xfrm>
            <a:off x="393700" y="736600"/>
            <a:ext cx="11417300" cy="5717988"/>
          </a:xfrm>
        </p:spPr>
        <p:txBody>
          <a:bodyPr>
            <a:normAutofit fontScale="92500"/>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f.		Rather than studying all the psalms in order study them: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1076325">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(1)		By Books I–V as identified internally.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1076325">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(2)		According to their titles: the psalms of David, “the psalms of ascent,” etc.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076325" indent="-1076325">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(3)		According to their content: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268288">
              <a:lnSpc>
                <a:spcPct val="120000"/>
              </a:lnSpc>
              <a:spcBef>
                <a:spcPts val="0"/>
              </a:spcBef>
              <a:spcAft>
                <a:spcPts val="600"/>
              </a:spcAft>
              <a:tabLst>
                <a:tab pos="228600" algn="l"/>
                <a:tab pos="457200" algn="l"/>
                <a:tab pos="896938"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Creation hymns, pilgrimage Psalms, imprecatory Psalms, hallelujah Psalms, messianic/royal Psalms, wisdom, and Torah Psalms. This last category reflects the wisdom perspective of Proverbs and Ecclesiastes, especially in their contrast of the godly and the ungodly: Psalms 1, 34, 37, 39, 40, 41, 49, 73, 84, 90, 92 (9–15), 107, 111, 112, 119, 127, 128, 133.</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41760250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D69F61-3D09-FD60-3368-F3907B5F3FBD}"/>
              </a:ext>
            </a:extLst>
          </p:cNvPr>
          <p:cNvSpPr>
            <a:spLocks noGrp="1"/>
          </p:cNvSpPr>
          <p:nvPr>
            <p:ph idx="1"/>
          </p:nvPr>
        </p:nvSpPr>
        <p:spPr>
          <a:xfrm>
            <a:off x="254000" y="673100"/>
            <a:ext cx="11624235" cy="5781488"/>
          </a:xfrm>
        </p:spPr>
        <p:txBody>
          <a:bodyPr>
            <a:normAutofit/>
          </a:bodyPr>
          <a:lstStyle/>
          <a:p>
            <a:pPr marL="538163" indent="-538163">
              <a:lnSpc>
                <a:spcPct val="120000"/>
              </a:lnSpc>
              <a:spcBef>
                <a:spcPts val="0"/>
              </a:spcBef>
              <a:spcAft>
                <a:spcPts val="600"/>
              </a:spcAft>
              <a:buNone/>
              <a:tabLst>
                <a:tab pos="228600" algn="l"/>
                <a:tab pos="538163" algn="l"/>
                <a:tab pos="685800" algn="l"/>
                <a:tab pos="914400" algn="l"/>
                <a:tab pos="1143000" algn="l"/>
              </a:tabLst>
            </a:pPr>
            <a:r>
              <a:rPr lang="en-US" sz="3000" b="1" dirty="0">
                <a:solidFill>
                  <a:srgbClr val="FFFFCC"/>
                </a:solidFill>
                <a:effectLst/>
                <a:latin typeface="+mn-lt"/>
                <a:ea typeface="MS Gothic" panose="020B0609070205080204" pitchFamily="49" charset="-128"/>
              </a:rPr>
              <a:t>(4)	According to form and type. Many of the psalms of the same type tend to follow a stereotypical </a:t>
            </a:r>
            <a:r>
              <a:rPr lang="en-US" sz="3000" b="1" dirty="0">
                <a:solidFill>
                  <a:srgbClr val="FFFFCC"/>
                </a:solidFill>
                <a:effectLst/>
                <a:latin typeface="+mn-lt"/>
                <a:ea typeface="MS Gothic" panose="020B0609070205080204" pitchFamily="49" charset="-128"/>
                <a:cs typeface="Calibri" panose="020F0502020204030204" pitchFamily="34" charset="0"/>
              </a:rPr>
              <a:t>structure: hymns (105), call to praise, reasons for praise (description of God’s actions (declarative), or attributes (descriptive), concluding call for praise and obedience, laments (44, 74, 80). E.g., Psalm 44: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Address to God and Preliminary Cry for Help (vv. 1–3)</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Complaint Describing the Person’s Suffering (vv. 4–11)</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Confession of Trust Based on God’s Past Deeds (vv. 12–17)</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400092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D69F61-3D09-FD60-3368-F3907B5F3FBD}"/>
              </a:ext>
            </a:extLst>
          </p:cNvPr>
          <p:cNvSpPr>
            <a:spLocks noGrp="1"/>
          </p:cNvSpPr>
          <p:nvPr>
            <p:ph idx="1"/>
          </p:nvPr>
        </p:nvSpPr>
        <p:spPr>
          <a:xfrm>
            <a:off x="838200" y="448235"/>
            <a:ext cx="10515600" cy="6006353"/>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Appeal to God’s Reputation (v. 18)</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Petition for Rescue (vv. 19–23)</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Vow of Praise (v. 21)</a:t>
            </a:r>
            <a:endParaRPr lang="en-US" sz="3000" b="1" dirty="0">
              <a:solidFill>
                <a:srgbClr val="FFFFCC"/>
              </a:solidFill>
              <a:latin typeface="+mn-lt"/>
              <a:ea typeface="Calibri" panose="020F0502020204030204" pitchFamily="34" charset="0"/>
              <a:cs typeface="Arial" panose="020B0604020202020204" pitchFamily="34" charset="0"/>
            </a:endParaRPr>
          </a:p>
          <a:p>
            <a:pPr marL="538163" indent="-538163">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(5)		Skim through the psalm and identify the permanent theological principles taught or implied by the psalm and which need to be applied to the contemporary scene. Apply the lessons to your own life.</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678793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0FC42-D410-15B2-83E4-2B03BE52CEFE}"/>
              </a:ext>
            </a:extLst>
          </p:cNvPr>
          <p:cNvSpPr>
            <a:spLocks noGrp="1"/>
          </p:cNvSpPr>
          <p:nvPr>
            <p:ph type="title"/>
          </p:nvPr>
        </p:nvSpPr>
        <p:spPr/>
        <p:txBody>
          <a:bodyPr>
            <a:normAutofit/>
          </a:bodyPr>
          <a:lstStyle/>
          <a:p>
            <a:endParaRPr lang="en-US" sz="3000">
              <a:latin typeface="+mn-lt"/>
            </a:endParaRPr>
          </a:p>
        </p:txBody>
      </p:sp>
      <p:sp>
        <p:nvSpPr>
          <p:cNvPr id="3" name="Content Placeholder 2">
            <a:extLst>
              <a:ext uri="{FF2B5EF4-FFF2-40B4-BE49-F238E27FC236}">
                <a16:creationId xmlns:a16="http://schemas.microsoft.com/office/drawing/2014/main" id="{B758FAF4-375E-7D27-2870-3B02BA59400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5902627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85979" y="1682259"/>
            <a:ext cx="10013576" cy="3905043"/>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39</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Responding Personally</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to the Grace and Glory of God </a:t>
            </a:r>
          </a:p>
          <a:p>
            <a:pPr algn="ctr">
              <a:lnSpc>
                <a:spcPct val="107000"/>
              </a:lnSpc>
              <a:spcAft>
                <a:spcPts val="800"/>
              </a:spcAft>
              <a:tabLst>
                <a:tab pos="228600" algn="l"/>
                <a:tab pos="457200" algn="l"/>
                <a:tab pos="685800" algn="l"/>
                <a:tab pos="914400" algn="l"/>
                <a:tab pos="1143000" algn="l"/>
              </a:tabLst>
            </a:pPr>
            <a:r>
              <a:rPr lang="en-US" sz="40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with Godly “Fear” and Righteous Living</a:t>
            </a:r>
            <a:endParaRPr lang="en-US" sz="40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algn="ctr">
              <a:lnSpc>
                <a:spcPct val="107000"/>
              </a:lnSpc>
              <a:spcAft>
                <a:spcPts val="600"/>
              </a:spcAft>
              <a:tabLst>
                <a:tab pos="228600" algn="l"/>
                <a:tab pos="457200" algn="l"/>
                <a:tab pos="685800" algn="l"/>
                <a:tab pos="914400" algn="l"/>
                <a:tab pos="1143000" algn="l"/>
              </a:tabLst>
            </a:pPr>
            <a:r>
              <a:rPr lang="en-US" sz="40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(Introduction to Biblical Wisdom)</a:t>
            </a:r>
            <a:endParaRPr lang="en-US" sz="40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72585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838200" y="537882"/>
            <a:ext cx="10515600" cy="5639081"/>
          </a:xfrm>
        </p:spPr>
        <p:txBody>
          <a:bodyPr>
            <a:norm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narrative texts also contain numerous embedded poems: Genesis 2:23; 3:14–19; 4:23–24; 8:22; 9:6–7; 9:25–27; 12:1–3; etc.; Genesis 49; Exodus 15; Numbers 6:24–26; Numbers 23–24 (Balaam’s oracles), Deuteronomy 32–33, Judges 5, 1 Samuel 2:1–10; 15:22–23; 18:7; 2 Samuel 1:19–27; 22; 23:1–7; 2 Kings 19:21–28; Nehemiah 9:5–38. </a:t>
            </a: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Short pronouncements by God, blessings, prayers, songs, hymns, laments, tend to be cast in poetry.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87783927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05490-ACEF-737F-89B2-8E921B7CC4A3}"/>
              </a:ext>
            </a:extLst>
          </p:cNvPr>
          <p:cNvSpPr>
            <a:spLocks noGrp="1"/>
          </p:cNvSpPr>
          <p:nvPr>
            <p:ph type="title"/>
          </p:nvPr>
        </p:nvSpPr>
        <p:spPr>
          <a:xfrm>
            <a:off x="838200" y="575796"/>
            <a:ext cx="10515600" cy="764428"/>
          </a:xfrm>
        </p:spPr>
        <p:txBody>
          <a:bodyPr>
            <a:normAutofit/>
          </a:bodyPr>
          <a:lstStyle/>
          <a:p>
            <a:pPr algn="ctr"/>
            <a:r>
              <a:rPr lang="en-US" sz="3000" b="1" dirty="0">
                <a:solidFill>
                  <a:srgbClr val="FFFFCC"/>
                </a:solidFill>
                <a:latin typeface="+mn-lt"/>
              </a:rPr>
              <a:t>The Nature of Hebrew Wisdom</a:t>
            </a:r>
          </a:p>
        </p:txBody>
      </p:sp>
      <p:sp>
        <p:nvSpPr>
          <p:cNvPr id="3" name="Content Placeholder 2">
            <a:extLst>
              <a:ext uri="{FF2B5EF4-FFF2-40B4-BE49-F238E27FC236}">
                <a16:creationId xmlns:a16="http://schemas.microsoft.com/office/drawing/2014/main" id="{D2726CCD-883D-DA98-5580-68C669706637}"/>
              </a:ext>
            </a:extLst>
          </p:cNvPr>
          <p:cNvSpPr>
            <a:spLocks noGrp="1"/>
          </p:cNvSpPr>
          <p:nvPr>
            <p:ph idx="1"/>
          </p:nvPr>
        </p:nvSpPr>
        <p:spPr>
          <a:xfrm>
            <a:off x="573741" y="1129554"/>
            <a:ext cx="10972800" cy="5533650"/>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1.	The Term for Wisdom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The most important Hebrew word for “wisdom” is </a:t>
            </a:r>
            <a:r>
              <a:rPr lang="en-US" sz="3000" b="1" i="1" dirty="0" err="1">
                <a:solidFill>
                  <a:srgbClr val="FFFFCC"/>
                </a:solidFill>
                <a:effectLst/>
                <a:latin typeface="+mn-lt"/>
                <a:ea typeface="MS Gothic" panose="020B0609070205080204" pitchFamily="49" charset="-128"/>
                <a:cs typeface="Calibri" panose="020F0502020204030204" pitchFamily="34" charset="0"/>
              </a:rPr>
              <a:t>ḥokma</a:t>
            </a:r>
            <a:r>
              <a:rPr lang="en-US" sz="3000" b="1" i="1" dirty="0">
                <a:solidFill>
                  <a:srgbClr val="FFFFCC"/>
                </a:solidFill>
                <a:effectLst/>
                <a:latin typeface="+mn-lt"/>
                <a:ea typeface="MS Gothic" panose="020B0609070205080204" pitchFamily="49" charset="-128"/>
                <a:cs typeface="Calibri" panose="020F0502020204030204" pitchFamily="34" charset="0"/>
              </a:rPr>
              <a:t>̂</a:t>
            </a:r>
            <a:r>
              <a:rPr lang="en-US" sz="3000" b="1" dirty="0">
                <a:solidFill>
                  <a:srgbClr val="FFFFCC"/>
                </a:solidFill>
                <a:effectLst/>
                <a:latin typeface="+mn-lt"/>
                <a:ea typeface="MS Gothic" panose="020B0609070205080204" pitchFamily="49" charset="-128"/>
                <a:cs typeface="Calibri" panose="020F0502020204030204" pitchFamily="34" charset="0"/>
              </a:rPr>
              <a:t> displays a wider range of meaning:</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449263">
              <a:lnSpc>
                <a:spcPct val="120000"/>
              </a:lnSpc>
              <a:spcBef>
                <a:spcPts val="0"/>
              </a:spcBef>
              <a:spcAft>
                <a:spcPts val="600"/>
              </a:spcAft>
              <a:buNone/>
              <a:tabLst>
                <a:tab pos="228600" algn="l"/>
                <a:tab pos="538163" algn="l"/>
                <a:tab pos="685800" algn="l"/>
                <a:tab pos="914400" algn="l"/>
                <a:tab pos="1255713" algn="l"/>
              </a:tabLst>
            </a:pPr>
            <a:r>
              <a:rPr lang="en-US" sz="3000" b="1" dirty="0">
                <a:solidFill>
                  <a:srgbClr val="FFFFCC"/>
                </a:solidFill>
                <a:effectLst/>
                <a:latin typeface="+mn-lt"/>
                <a:ea typeface="MS Gothic" panose="020B0609070205080204" pitchFamily="49" charset="-128"/>
                <a:cs typeface="Calibri" panose="020F0502020204030204" pitchFamily="34" charset="0"/>
              </a:rPr>
              <a:t>a.	Skill of an artisan in a craft (Bezalel, Exod 35:10; 30–35)</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449263">
              <a:lnSpc>
                <a:spcPct val="120000"/>
              </a:lnSpc>
              <a:spcBef>
                <a:spcPts val="0"/>
              </a:spcBef>
              <a:spcAft>
                <a:spcPts val="600"/>
              </a:spcAft>
              <a:buNone/>
              <a:tabLst>
                <a:tab pos="228600" algn="l"/>
                <a:tab pos="538163" algn="l"/>
                <a:tab pos="685800" algn="l"/>
                <a:tab pos="914400" algn="l"/>
                <a:tab pos="1255713" algn="l"/>
              </a:tabLst>
            </a:pPr>
            <a:r>
              <a:rPr lang="en-US" sz="3000" b="1" dirty="0">
                <a:solidFill>
                  <a:srgbClr val="FFFFCC"/>
                </a:solidFill>
                <a:effectLst/>
                <a:latin typeface="+mn-lt"/>
                <a:ea typeface="MS Gothic" panose="020B0609070205080204" pitchFamily="49" charset="-128"/>
                <a:cs typeface="Calibri" panose="020F0502020204030204" pitchFamily="34" charset="0"/>
              </a:rPr>
              <a:t>b.	Intelligence, shrewdness (Solomon, 1 Kgs 4:29–34; Exod 1:10)</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449263">
              <a:lnSpc>
                <a:spcPct val="120000"/>
              </a:lnSpc>
              <a:spcBef>
                <a:spcPts val="0"/>
              </a:spcBef>
              <a:spcAft>
                <a:spcPts val="600"/>
              </a:spcAft>
              <a:buNone/>
              <a:tabLst>
                <a:tab pos="228600" algn="l"/>
                <a:tab pos="538163" algn="l"/>
                <a:tab pos="685800" algn="l"/>
                <a:tab pos="914400" algn="l"/>
                <a:tab pos="1255713" algn="l"/>
              </a:tabLst>
            </a:pPr>
            <a:r>
              <a:rPr lang="en-US" sz="3000" b="1" dirty="0">
                <a:solidFill>
                  <a:srgbClr val="FFFFCC"/>
                </a:solidFill>
                <a:effectLst/>
                <a:latin typeface="+mn-lt"/>
                <a:ea typeface="MS Gothic" panose="020B0609070205080204" pitchFamily="49" charset="-128"/>
                <a:cs typeface="Calibri" panose="020F0502020204030204" pitchFamily="34" charset="0"/>
              </a:rPr>
              <a:t>c.	Good sense, moral understanding, prudence (knowledge that works, that brings success to an enterprise, whether in short range or long range terms. This is life controlled by the application of wise principles (Prov 2:2).</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19528625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726CCD-883D-DA98-5580-68C669706637}"/>
              </a:ext>
            </a:extLst>
          </p:cNvPr>
          <p:cNvSpPr>
            <a:spLocks noGrp="1"/>
          </p:cNvSpPr>
          <p:nvPr>
            <p:ph idx="1"/>
          </p:nvPr>
        </p:nvSpPr>
        <p:spPr>
          <a:xfrm>
            <a:off x="770965" y="939800"/>
            <a:ext cx="10775576" cy="5723404"/>
          </a:xfrm>
        </p:spPr>
        <p:txBody>
          <a:bodyPr>
            <a:norm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d.	Understanding of the profound issues of life and death:</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435100" indent="-717550">
              <a:lnSpc>
                <a:spcPct val="100000"/>
              </a:lnSpc>
              <a:spcBef>
                <a:spcPts val="0"/>
              </a:spcBef>
              <a:spcAft>
                <a:spcPts val="600"/>
              </a:spcAft>
              <a:buNone/>
              <a:tabLst>
                <a:tab pos="228600" algn="l"/>
                <a:tab pos="457200" algn="l"/>
                <a:tab pos="896938"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(1)	Recognizing that the essence of wisdom is theological. It is characterized by “the fear of YHWH,” which means that it recognizes him as the source and goal of wisdom (cf. Job 28).</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435100" indent="-717550">
              <a:lnSpc>
                <a:spcPct val="100000"/>
              </a:lnSpc>
              <a:spcBef>
                <a:spcPts val="0"/>
              </a:spcBef>
              <a:spcAft>
                <a:spcPts val="600"/>
              </a:spcAft>
              <a:buAutoNum type="arabicParenBoth" startAt="2"/>
              <a:tabLst>
                <a:tab pos="228600" algn="l"/>
                <a:tab pos="457200" algn="l"/>
                <a:tab pos="896938"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Recognizing the nature and purposes of difficulties in life.</a:t>
            </a:r>
            <a:endParaRPr lang="en-US" sz="3000" b="1" dirty="0">
              <a:solidFill>
                <a:srgbClr val="FFFFCC"/>
              </a:solidFill>
              <a:latin typeface="+mn-lt"/>
              <a:ea typeface="Calibri" panose="020F0502020204030204" pitchFamily="34" charset="0"/>
              <a:cs typeface="Arial" panose="020B0604020202020204" pitchFamily="34" charset="0"/>
            </a:endParaRPr>
          </a:p>
          <a:p>
            <a:pPr marL="1435100" indent="-717550">
              <a:lnSpc>
                <a:spcPct val="100000"/>
              </a:lnSpc>
              <a:spcBef>
                <a:spcPts val="0"/>
              </a:spcBef>
              <a:spcAft>
                <a:spcPts val="600"/>
              </a:spcAft>
              <a:buAutoNum type="arabicParenBoth" startAt="2"/>
              <a:tabLst>
                <a:tab pos="228600" algn="l"/>
                <a:tab pos="457200" algn="l"/>
                <a:tab pos="896938"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Recognizing the reason for existence: </a:t>
            </a:r>
            <a:r>
              <a:rPr lang="en-US" sz="3000" b="1" i="1" dirty="0" err="1">
                <a:solidFill>
                  <a:srgbClr val="FFFFCC"/>
                </a:solidFill>
                <a:effectLst/>
                <a:latin typeface="+mn-lt"/>
                <a:ea typeface="MS Gothic" panose="020B0609070205080204" pitchFamily="49" charset="-128"/>
                <a:cs typeface="Calibri" panose="020F0502020204030204" pitchFamily="34" charset="0"/>
              </a:rPr>
              <a:t>yitrôn</a:t>
            </a:r>
            <a:r>
              <a:rPr lang="en-US" sz="3000" b="1" i="1" dirty="0">
                <a:solidFill>
                  <a:srgbClr val="FFFFCC"/>
                </a:solidFill>
                <a:effectLst/>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“profit,” by divine definition.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33886018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726CCD-883D-DA98-5580-68C669706637}"/>
              </a:ext>
            </a:extLst>
          </p:cNvPr>
          <p:cNvSpPr>
            <a:spLocks noGrp="1"/>
          </p:cNvSpPr>
          <p:nvPr>
            <p:ph idx="1"/>
          </p:nvPr>
        </p:nvSpPr>
        <p:spPr>
          <a:xfrm>
            <a:off x="770965" y="889000"/>
            <a:ext cx="10775576" cy="5774204"/>
          </a:xfrm>
        </p:spPr>
        <p:txBody>
          <a:bodyPr>
            <a:normAutofit/>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2.	The Distinctive Features of Hebrew Wisdom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	The Assumptions of the Sage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792288" indent="-895350">
              <a:lnSpc>
                <a:spcPct val="110000"/>
              </a:lnSpc>
              <a:spcBef>
                <a:spcPts val="0"/>
              </a:spcBef>
              <a:spcAft>
                <a:spcPts val="600"/>
              </a:spcAft>
              <a:buNone/>
              <a:tabLst>
                <a:tab pos="228600" algn="l"/>
                <a:tab pos="627063" algn="l"/>
                <a:tab pos="685800" algn="l"/>
                <a:tab pos="1143000" algn="l"/>
                <a:tab pos="1165225" algn="l"/>
              </a:tabLst>
            </a:pPr>
            <a:r>
              <a:rPr lang="en-US" sz="3000" b="1" dirty="0">
                <a:solidFill>
                  <a:srgbClr val="FFFFCC"/>
                </a:solidFill>
                <a:effectLst/>
                <a:latin typeface="+mn-lt"/>
                <a:ea typeface="MS Gothic" panose="020B0609070205080204" pitchFamily="49" charset="-128"/>
                <a:cs typeface="Calibri" panose="020F0502020204030204" pitchFamily="34" charset="0"/>
              </a:rPr>
              <a:t>	(1)	The universe is ordered and life proceeds according to a fixed order.</a:t>
            </a:r>
            <a:endParaRPr lang="en-US" sz="3000" b="1" dirty="0">
              <a:solidFill>
                <a:srgbClr val="FFFFCC"/>
              </a:solidFill>
              <a:latin typeface="+mn-lt"/>
              <a:ea typeface="Calibri" panose="020F0502020204030204" pitchFamily="34" charset="0"/>
              <a:cs typeface="Arial" panose="020B0604020202020204" pitchFamily="34" charset="0"/>
            </a:endParaRPr>
          </a:p>
          <a:p>
            <a:pPr marL="1792288" indent="-895350">
              <a:lnSpc>
                <a:spcPct val="110000"/>
              </a:lnSpc>
              <a:spcBef>
                <a:spcPts val="0"/>
              </a:spcBef>
              <a:spcAft>
                <a:spcPts val="600"/>
              </a:spcAft>
              <a:buNone/>
              <a:tabLst>
                <a:tab pos="228600" algn="l"/>
                <a:tab pos="627063" algn="l"/>
                <a:tab pos="685800" algn="l"/>
                <a:tab pos="1143000" algn="l"/>
                <a:tab pos="1165225" algn="l"/>
              </a:tabLst>
            </a:pPr>
            <a:r>
              <a:rPr lang="en-US" sz="3000" b="1" dirty="0">
                <a:solidFill>
                  <a:srgbClr val="FFFFCC"/>
                </a:solidFill>
                <a:effectLst/>
                <a:latin typeface="+mn-lt"/>
                <a:ea typeface="Calibri" panose="020F0502020204030204" pitchFamily="34" charset="0"/>
                <a:cs typeface="Arial" panose="020B060402020202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(2)	This order is teachable and learnable.</a:t>
            </a:r>
            <a:endParaRPr lang="en-US" sz="3000" b="1" dirty="0">
              <a:solidFill>
                <a:srgbClr val="FFFFCC"/>
              </a:solidFill>
              <a:latin typeface="+mn-lt"/>
              <a:ea typeface="Calibri" panose="020F0502020204030204" pitchFamily="34" charset="0"/>
              <a:cs typeface="Arial" panose="020B0604020202020204" pitchFamily="34" charset="0"/>
            </a:endParaRPr>
          </a:p>
          <a:p>
            <a:pPr marL="1792288" indent="-895350">
              <a:lnSpc>
                <a:spcPct val="110000"/>
              </a:lnSpc>
              <a:spcBef>
                <a:spcPts val="0"/>
              </a:spcBef>
              <a:spcAft>
                <a:spcPts val="600"/>
              </a:spcAft>
              <a:buNone/>
              <a:tabLst>
                <a:tab pos="228600" algn="l"/>
                <a:tab pos="627063" algn="l"/>
                <a:tab pos="685800" algn="l"/>
                <a:tab pos="1143000" algn="l"/>
                <a:tab pos="1165225" algn="l"/>
              </a:tabLst>
            </a:pPr>
            <a:r>
              <a:rPr lang="en-US" sz="3000" b="1" dirty="0">
                <a:solidFill>
                  <a:srgbClr val="FFFFCC"/>
                </a:solidFill>
                <a:effectLst/>
                <a:latin typeface="+mn-lt"/>
                <a:ea typeface="Calibri" panose="020F0502020204030204" pitchFamily="34" charset="0"/>
                <a:cs typeface="Arial" panose="020B060402020202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(3)	By learning the order in the universe the individual is handed an instrument with which to determine and secure his/her way through life.</a:t>
            </a:r>
            <a:endParaRPr lang="en-US" sz="3000" b="1" dirty="0">
              <a:solidFill>
                <a:srgbClr val="FFFFCC"/>
              </a:solidFill>
              <a:latin typeface="+mn-lt"/>
              <a:ea typeface="Calibri" panose="020F0502020204030204" pitchFamily="34" charset="0"/>
              <a:cs typeface="Arial" panose="020B0604020202020204" pitchFamily="34" charset="0"/>
            </a:endParaRPr>
          </a:p>
          <a:p>
            <a:pPr marL="1792288" indent="-895350">
              <a:lnSpc>
                <a:spcPct val="110000"/>
              </a:lnSpc>
              <a:spcBef>
                <a:spcPts val="0"/>
              </a:spcBef>
              <a:spcAft>
                <a:spcPts val="600"/>
              </a:spcAft>
              <a:buNone/>
              <a:tabLst>
                <a:tab pos="228600" algn="l"/>
                <a:tab pos="627063" algn="l"/>
                <a:tab pos="685800" algn="l"/>
                <a:tab pos="1143000" algn="l"/>
                <a:tab pos="1165225" algn="l"/>
              </a:tabLst>
            </a:pPr>
            <a:r>
              <a:rPr lang="en-US" sz="3000" b="1" dirty="0">
                <a:solidFill>
                  <a:srgbClr val="FFFFCC"/>
                </a:solidFill>
                <a:effectLst/>
                <a:latin typeface="+mn-lt"/>
                <a:ea typeface="Calibri" panose="020F0502020204030204" pitchFamily="34" charset="0"/>
                <a:cs typeface="Arial" panose="020B060402020202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(4)	The source and foundation of the order in the universe is God himself.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5761511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726CCD-883D-DA98-5580-68C669706637}"/>
              </a:ext>
            </a:extLst>
          </p:cNvPr>
          <p:cNvSpPr>
            <a:spLocks noGrp="1"/>
          </p:cNvSpPr>
          <p:nvPr>
            <p:ph idx="1"/>
          </p:nvPr>
        </p:nvSpPr>
        <p:spPr>
          <a:xfrm>
            <a:off x="770965" y="622300"/>
            <a:ext cx="10775576" cy="6040904"/>
          </a:xfrm>
        </p:spPr>
        <p:txBody>
          <a:bodyPr>
            <a:norm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	The Method of the Sage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contrast to the Torah and the prophetic writings, many find the wisdom literature to be remarkably secular. Admittedly there is no appeal to special divine revelation, and no explicit call for covenantal fidelity. </a:t>
            </a:r>
          </a:p>
          <a:p>
            <a:pPr marL="447675" indent="0">
              <a:lnSpc>
                <a:spcPct val="100000"/>
              </a:lnSpc>
              <a:spcBef>
                <a:spcPts val="0"/>
              </a:spcBef>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source of wise persons’ information appears to be general revelation, the world of nature and experience. God-talk as a whole is limited and generally restricted to general adherence to the divine order built into the universe.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10034216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726CCD-883D-DA98-5580-68C669706637}"/>
              </a:ext>
            </a:extLst>
          </p:cNvPr>
          <p:cNvSpPr>
            <a:spLocks noGrp="1"/>
          </p:cNvSpPr>
          <p:nvPr>
            <p:ph idx="1"/>
          </p:nvPr>
        </p:nvSpPr>
        <p:spPr>
          <a:xfrm>
            <a:off x="770965" y="939800"/>
            <a:ext cx="10775576" cy="5723404"/>
          </a:xfrm>
        </p:spPr>
        <p:txBody>
          <a:bodyPr>
            <a:normAutofit/>
          </a:bodyPr>
          <a:lstStyle/>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wise stand back and observe and listen to life as it unfolds around them, both in human experience and in the phenomena of nature. Based on their observations, they draw conclusions about the order in life. </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wise recognize that order and arrange their lives accordingly. Because they order their lives this way they prosper, succeeding in the tasks to which they set their minds and hands. </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Fools, on the other hand, are unconcerned about that order and hence have no interest in modifying their lives in accordance with that order. Their lives, therefore, may be characterized as chaotic and futile.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612205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726CCD-883D-DA98-5580-68C669706637}"/>
              </a:ext>
            </a:extLst>
          </p:cNvPr>
          <p:cNvSpPr>
            <a:spLocks noGrp="1"/>
          </p:cNvSpPr>
          <p:nvPr>
            <p:ph idx="1"/>
          </p:nvPr>
        </p:nvSpPr>
        <p:spPr>
          <a:xfrm>
            <a:off x="770965" y="812800"/>
            <a:ext cx="10775576" cy="5850404"/>
          </a:xfrm>
        </p:spPr>
        <p:txBody>
          <a:bodyPr>
            <a:normAutofit/>
          </a:bodyPr>
          <a:lstStyle/>
          <a:p>
            <a:pPr marL="447675" indent="-44767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c.	The First Principle of Wisdom: Trusting Awe in YHWH (</a:t>
            </a:r>
            <a:r>
              <a:rPr lang="en-US" sz="3000" b="1" i="1" dirty="0" err="1">
                <a:solidFill>
                  <a:srgbClr val="FFFFCC"/>
                </a:solidFill>
                <a:effectLst/>
                <a:latin typeface="+mn-lt"/>
                <a:ea typeface="MS Gothic" panose="020B0609070205080204" pitchFamily="49" charset="-128"/>
                <a:cs typeface="Calibri" panose="020F0502020204030204" pitchFamily="34" charset="0"/>
              </a:rPr>
              <a:t>yirʾat</a:t>
            </a:r>
            <a:r>
              <a:rPr lang="en-US" sz="3000" b="1" i="1" dirty="0">
                <a:solidFill>
                  <a:srgbClr val="FFFFCC"/>
                </a:solidFill>
                <a:effectLst/>
                <a:latin typeface="+mn-lt"/>
                <a:ea typeface="MS Gothic" panose="020B0609070205080204" pitchFamily="49" charset="-128"/>
                <a:cs typeface="Calibri" panose="020F0502020204030204" pitchFamily="34" charset="0"/>
              </a:rPr>
              <a:t>̱ </a:t>
            </a:r>
            <a:r>
              <a:rPr lang="en-US" sz="3000" b="1" i="1" dirty="0" err="1">
                <a:solidFill>
                  <a:srgbClr val="FFFFCC"/>
                </a:solidFill>
                <a:effectLst/>
                <a:latin typeface="+mn-lt"/>
                <a:ea typeface="MS Gothic" panose="020B0609070205080204" pitchFamily="49" charset="-128"/>
                <a:cs typeface="Calibri" panose="020F0502020204030204" pitchFamily="34" charset="0"/>
              </a:rPr>
              <a:t>yhwh</a:t>
            </a:r>
            <a:r>
              <a:rPr lang="en-US" sz="3000" b="1" dirty="0">
                <a:solidFill>
                  <a:srgbClr val="FFFFCC"/>
                </a:solidFill>
                <a:effectLst/>
                <a:latin typeface="+mn-lt"/>
                <a:ea typeface="MS Gothic" panose="020B0609070205080204" pitchFamily="49" charset="-128"/>
                <a:cs typeface="Calibri" panose="020F0502020204030204" pitchFamily="34" charset="0"/>
              </a:rPr>
              <a: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On first sight the wisdom writings sound secular in tone. However, it would be a mistake to view Hebrew wisdom as atheistic or even deistic. The belief that the order in the universe derives from God is fundamental. </a:t>
            </a:r>
          </a:p>
          <a:p>
            <a:pPr marL="447675" indent="0">
              <a:lnSpc>
                <a:spcPct val="100000"/>
              </a:lnSpc>
              <a:spcBef>
                <a:spcPts val="0"/>
              </a:spcBef>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Israelite and ancient non-Israelite alike viewed all of life from a theological perspective. </a:t>
            </a:r>
          </a:p>
          <a:p>
            <a:pPr marL="447675" indent="0">
              <a:lnSpc>
                <a:spcPct val="100000"/>
              </a:lnSpc>
              <a:spcBef>
                <a:spcPts val="0"/>
              </a:spcBef>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Since God is concerned with all of life, all of life must reflect a concern for God. This perspective is reflected in the motto of Hebrew wisdom:</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62718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726CCD-883D-DA98-5580-68C669706637}"/>
              </a:ext>
            </a:extLst>
          </p:cNvPr>
          <p:cNvSpPr>
            <a:spLocks noGrp="1"/>
          </p:cNvSpPr>
          <p:nvPr>
            <p:ph idx="1"/>
          </p:nvPr>
        </p:nvSpPr>
        <p:spPr>
          <a:xfrm>
            <a:off x="708212" y="1141506"/>
            <a:ext cx="10775576" cy="638529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The fear of YHWH is the first principle of wisdom;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Fools despise wisdom and discipline.</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Variations of this theme occur in: Job 28:28; Ps. 111:10; Prov 1:7; 9:10; 15:33. </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motto contains in a nutshell Israelite theory of knowledge. Faith does not hinder knowledge; it liberates it; it enables it to come to the point and indicates its proper place in life. Wisdom stands or falls according to the right attitude of person to God. </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One who is wise recognizes that tradition, experience, and observation can lead to erroneous conclusions if a mistake is made at the beginning.</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6504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726CCD-883D-DA98-5580-68C669706637}"/>
              </a:ext>
            </a:extLst>
          </p:cNvPr>
          <p:cNvSpPr>
            <a:spLocks noGrp="1"/>
          </p:cNvSpPr>
          <p:nvPr>
            <p:ph idx="1"/>
          </p:nvPr>
        </p:nvSpPr>
        <p:spPr>
          <a:xfrm>
            <a:off x="770965" y="690282"/>
            <a:ext cx="10775576" cy="5972922"/>
          </a:xfrm>
        </p:spPr>
        <p:txBody>
          <a:bodyPr>
            <a:noAutofit/>
          </a:bodyPr>
          <a:lstStyle/>
          <a:p>
            <a:pPr indent="0">
              <a:lnSpc>
                <a:spcPct val="10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does not mean that apart from the fear of YHWH it is impossible to arrive at any correct conclusions. </a:t>
            </a:r>
          </a:p>
          <a:p>
            <a:pPr indent="0">
              <a:lnSpc>
                <a:spcPct val="10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Humans are rational, and the universe is ordered. Some of that order is recognizable even apart from the fear of YHWH. But it is the recognition of God in life that lends authority to the sage. </a:t>
            </a:r>
          </a:p>
          <a:p>
            <a:pPr indent="0">
              <a:lnSpc>
                <a:spcPct val="10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All the lessons of experience and nature are passed through the filter of Yahwistic faith. </a:t>
            </a:r>
          </a:p>
          <a:p>
            <a:pPr indent="0">
              <a:lnSpc>
                <a:spcPct val="10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short, the wise person proceeds on the basis of a sanctified common sense: Prov 16:2, 9; 19:21; 20:24; 21:2.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6380758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726CCD-883D-DA98-5580-68C669706637}"/>
              </a:ext>
            </a:extLst>
          </p:cNvPr>
          <p:cNvSpPr>
            <a:spLocks noGrp="1"/>
          </p:cNvSpPr>
          <p:nvPr>
            <p:ph idx="1"/>
          </p:nvPr>
        </p:nvSpPr>
        <p:spPr>
          <a:xfrm>
            <a:off x="770965" y="690282"/>
            <a:ext cx="10775576" cy="5972922"/>
          </a:xfrm>
        </p:spPr>
        <p:txBody>
          <a:bodyPr>
            <a:noAutofit/>
          </a:bodyPr>
          <a:lstStyle/>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rPr>
              <a:t>But what is “fear” in the biblical sense. </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rPr>
              <a:t>The word </a:t>
            </a:r>
            <a:r>
              <a:rPr lang="en-US" sz="3000" b="1" i="1" dirty="0" err="1">
                <a:solidFill>
                  <a:srgbClr val="FFFFCC"/>
                </a:solidFill>
                <a:effectLst/>
                <a:latin typeface="+mn-lt"/>
                <a:ea typeface="MS Gothic" panose="020B0609070205080204" pitchFamily="49" charset="-128"/>
              </a:rPr>
              <a:t>yārēʾ</a:t>
            </a:r>
            <a:r>
              <a:rPr lang="en-US" sz="3000" b="1" i="1" dirty="0">
                <a:solidFill>
                  <a:srgbClr val="FFFFCC"/>
                </a:solidFill>
                <a:effectLst/>
                <a:latin typeface="+mn-lt"/>
                <a:ea typeface="MS Gothic" panose="020B0609070205080204" pitchFamily="49" charset="-128"/>
              </a:rPr>
              <a:t> </a:t>
            </a:r>
            <a:r>
              <a:rPr lang="en-US" sz="3000" b="1" dirty="0">
                <a:solidFill>
                  <a:srgbClr val="FFFFCC"/>
                </a:solidFill>
                <a:effectLst/>
                <a:latin typeface="+mn-lt"/>
                <a:ea typeface="MS Gothic" panose="020B0609070205080204" pitchFamily="49" charset="-128"/>
              </a:rPr>
              <a:t>(</a:t>
            </a:r>
            <a:r>
              <a:rPr lang="he-IL" sz="3000" b="1" dirty="0">
                <a:solidFill>
                  <a:srgbClr val="FFFFCC"/>
                </a:solidFill>
                <a:effectLst/>
                <a:latin typeface="+mn-lt"/>
                <a:ea typeface="MS Gothic" panose="020B0609070205080204" pitchFamily="49" charset="-128"/>
                <a:cs typeface="Calibri" panose="020F0502020204030204" pitchFamily="34" charset="0"/>
              </a:rPr>
              <a:t>יָרֵא</a:t>
            </a:r>
            <a:r>
              <a:rPr lang="en-US" sz="3000" b="1" dirty="0">
                <a:solidFill>
                  <a:srgbClr val="FFFFCC"/>
                </a:solidFill>
                <a:effectLst/>
                <a:latin typeface="+mn-lt"/>
                <a:ea typeface="MS Gothic" panose="020B0609070205080204" pitchFamily="49" charset="-128"/>
              </a:rPr>
              <a:t>) itself capable of a wide range of meanings:</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pic>
        <p:nvPicPr>
          <p:cNvPr id="2050" name="Picture 8" descr="Graphical user interface, text&#10;&#10;Description automatically generated">
            <a:extLst>
              <a:ext uri="{FF2B5EF4-FFF2-40B4-BE49-F238E27FC236}">
                <a16:creationId xmlns:a16="http://schemas.microsoft.com/office/drawing/2014/main" id="{665A549E-2282-B8E2-18B9-517C0F6C71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313" y="2544846"/>
            <a:ext cx="10811228" cy="253007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9F512E75-C3FA-2855-E432-70F972B8A913}"/>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a:extLst>
              <a:ext uri="{FF2B5EF4-FFF2-40B4-BE49-F238E27FC236}">
                <a16:creationId xmlns:a16="http://schemas.microsoft.com/office/drawing/2014/main" id="{EFA94021-0414-39D4-52AD-D8C371D44DBF}"/>
              </a:ext>
            </a:extLst>
          </p:cNvPr>
          <p:cNvSpPr>
            <a:spLocks noChangeArrowheads="1"/>
          </p:cNvSpPr>
          <p:nvPr/>
        </p:nvSpPr>
        <p:spPr bwMode="auto">
          <a:xfrm>
            <a:off x="45720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8" name="Rectangle 8">
            <a:extLst>
              <a:ext uri="{FF2B5EF4-FFF2-40B4-BE49-F238E27FC236}">
                <a16:creationId xmlns:a16="http://schemas.microsoft.com/office/drawing/2014/main" id="{52C309A9-D665-D1CD-0CEC-DA85C8E2613E}"/>
              </a:ext>
            </a:extLst>
          </p:cNvPr>
          <p:cNvSpPr>
            <a:spLocks noChangeArrowheads="1"/>
          </p:cNvSpPr>
          <p:nvPr/>
        </p:nvSpPr>
        <p:spPr bwMode="auto">
          <a:xfrm>
            <a:off x="457200" y="155575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8417206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81200" y="152400"/>
            <a:ext cx="8229600" cy="685801"/>
          </a:xfrm>
        </p:spPr>
        <p:txBody>
          <a:bodyPr>
            <a:noAutofit/>
          </a:bodyPr>
          <a:lstStyle/>
          <a:p>
            <a:r>
              <a:rPr lang="en-US" sz="3000" b="1" dirty="0">
                <a:solidFill>
                  <a:srgbClr val="FFFFCC"/>
                </a:solidFill>
                <a:latin typeface="+mn-lt"/>
              </a:rPr>
              <a:t>The </a:t>
            </a:r>
            <a:r>
              <a:rPr lang="en-US" sz="3000" b="1" dirty="0" err="1">
                <a:solidFill>
                  <a:srgbClr val="FFFFCC"/>
                </a:solidFill>
                <a:latin typeface="+mn-lt"/>
              </a:rPr>
              <a:t>Deuteronomic</a:t>
            </a:r>
            <a:r>
              <a:rPr lang="en-US" sz="3000" b="1" dirty="0">
                <a:solidFill>
                  <a:srgbClr val="FFFFCC"/>
                </a:solidFill>
                <a:latin typeface="+mn-lt"/>
              </a:rPr>
              <a:t> Formula for life!</a:t>
            </a:r>
          </a:p>
        </p:txBody>
      </p:sp>
      <p:sp>
        <p:nvSpPr>
          <p:cNvPr id="2" name="Content Placeholder 1"/>
          <p:cNvSpPr>
            <a:spLocks noGrp="1"/>
          </p:cNvSpPr>
          <p:nvPr>
            <p:ph idx="1"/>
          </p:nvPr>
        </p:nvSpPr>
        <p:spPr>
          <a:xfrm>
            <a:off x="449474" y="946667"/>
            <a:ext cx="11208949" cy="5334000"/>
          </a:xfrm>
        </p:spPr>
        <p:txBody>
          <a:bodyPr>
            <a:normAutofit/>
          </a:bodyPr>
          <a:lstStyle/>
          <a:p>
            <a:pPr marL="0" indent="3175">
              <a:buNone/>
            </a:pPr>
            <a:r>
              <a:rPr lang="en-US" sz="3000" b="1" dirty="0">
                <a:solidFill>
                  <a:srgbClr val="FFFFCC"/>
                </a:solidFill>
                <a:latin typeface="+mn-lt"/>
              </a:rPr>
              <a:t>Read </a:t>
            </a:r>
          </a:p>
          <a:p>
            <a:pPr marL="0" indent="3175">
              <a:buNone/>
            </a:pPr>
            <a:r>
              <a:rPr lang="en-US" sz="3000" b="1" dirty="0">
                <a:solidFill>
                  <a:srgbClr val="FFFFCC"/>
                </a:solidFill>
                <a:latin typeface="+mn-lt"/>
              </a:rPr>
              <a:t>that they may hear [the Torah], </a:t>
            </a:r>
          </a:p>
          <a:p>
            <a:pPr marL="0" indent="3175">
              <a:buNone/>
            </a:pPr>
            <a:r>
              <a:rPr lang="en-US" sz="3000" b="1" dirty="0">
                <a:solidFill>
                  <a:srgbClr val="FFFFCC"/>
                </a:solidFill>
                <a:latin typeface="+mn-lt"/>
              </a:rPr>
              <a:t>that they may learn [the gospel], </a:t>
            </a:r>
          </a:p>
          <a:p>
            <a:pPr marL="0" indent="3175">
              <a:buNone/>
            </a:pPr>
            <a:r>
              <a:rPr lang="en-US" sz="3000" b="1" dirty="0">
                <a:solidFill>
                  <a:srgbClr val="FFFFCC"/>
                </a:solidFill>
                <a:latin typeface="+mn-lt"/>
              </a:rPr>
              <a:t>that they may fear [YHWH ], </a:t>
            </a:r>
          </a:p>
          <a:p>
            <a:pPr marL="0" indent="3175">
              <a:buNone/>
            </a:pPr>
            <a:r>
              <a:rPr lang="en-US" sz="3000" b="1" dirty="0">
                <a:solidFill>
                  <a:srgbClr val="FFFFCC"/>
                </a:solidFill>
                <a:latin typeface="+mn-lt"/>
              </a:rPr>
              <a:t>that they may keep [my covenant], </a:t>
            </a:r>
          </a:p>
          <a:p>
            <a:pPr marL="0" indent="3175">
              <a:buNone/>
            </a:pPr>
            <a:r>
              <a:rPr lang="en-US" sz="3000" b="1" dirty="0">
                <a:solidFill>
                  <a:srgbClr val="FFFFCC"/>
                </a:solidFill>
                <a:latin typeface="+mn-lt"/>
              </a:rPr>
              <a:t>that they may live!</a:t>
            </a:r>
          </a:p>
          <a:p>
            <a:pPr marL="0" indent="3175">
              <a:buNone/>
            </a:pPr>
            <a:endParaRPr lang="en-US" sz="3000" b="1" dirty="0">
              <a:solidFill>
                <a:srgbClr val="FFFFCC"/>
              </a:solidFill>
              <a:latin typeface="+mn-lt"/>
            </a:endParaRPr>
          </a:p>
          <a:p>
            <a:pPr marL="0" indent="3175">
              <a:buNone/>
            </a:pPr>
            <a:r>
              <a:rPr lang="en-US" sz="3000" b="1" dirty="0">
                <a:solidFill>
                  <a:srgbClr val="FFFFCC"/>
                </a:solidFill>
                <a:latin typeface="+mn-lt"/>
              </a:rPr>
              <a:t>At what point does </a:t>
            </a:r>
          </a:p>
          <a:p>
            <a:pPr marL="0" indent="3175">
              <a:buNone/>
            </a:pPr>
            <a:r>
              <a:rPr lang="en-US" sz="3000" b="1" dirty="0">
                <a:solidFill>
                  <a:srgbClr val="FFFFCC"/>
                </a:solidFill>
                <a:latin typeface="+mn-lt"/>
              </a:rPr>
              <a:t>new birth happen?</a:t>
            </a:r>
          </a:p>
        </p:txBody>
      </p:sp>
      <p:sp>
        <p:nvSpPr>
          <p:cNvPr id="27666" name="Rectangle 18"/>
          <p:cNvSpPr>
            <a:spLocks noChangeArrowheads="1"/>
          </p:cNvSpPr>
          <p:nvPr/>
        </p:nvSpPr>
        <p:spPr bwMode="auto">
          <a:xfrm>
            <a:off x="1524001" y="43934"/>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indent="457200"/>
            <a:endParaRPr lang="en-US">
              <a:latin typeface="Arial" pitchFamily="34" charset="0"/>
              <a:cs typeface="Arial" pitchFamily="34" charset="0"/>
            </a:endParaRPr>
          </a:p>
        </p:txBody>
      </p:sp>
      <p:sp>
        <p:nvSpPr>
          <p:cNvPr id="27691" name="Rectangle 43"/>
          <p:cNvSpPr>
            <a:spLocks noChangeArrowheads="1"/>
          </p:cNvSpPr>
          <p:nvPr/>
        </p:nvSpPr>
        <p:spPr bwMode="auto">
          <a:xfrm>
            <a:off x="1524001" y="43934"/>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indent="457200"/>
            <a:endParaRPr lang="en-US">
              <a:latin typeface="Arial" pitchFamily="34" charset="0"/>
              <a:cs typeface="Arial" pitchFamily="34" charset="0"/>
            </a:endParaRPr>
          </a:p>
        </p:txBody>
      </p:sp>
      <p:sp>
        <p:nvSpPr>
          <p:cNvPr id="27716" name="Rectangle 68"/>
          <p:cNvSpPr>
            <a:spLocks noChangeArrowheads="1"/>
          </p:cNvSpPr>
          <p:nvPr/>
        </p:nvSpPr>
        <p:spPr bwMode="auto">
          <a:xfrm>
            <a:off x="1524001" y="43934"/>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indent="457200"/>
            <a:endParaRPr lang="en-US">
              <a:latin typeface="Arial" pitchFamily="34" charset="0"/>
              <a:cs typeface="Arial" pitchFamily="34" charset="0"/>
            </a:endParaRPr>
          </a:p>
        </p:txBody>
      </p:sp>
      <p:sp>
        <p:nvSpPr>
          <p:cNvPr id="27723" name="Rectangle 75"/>
          <p:cNvSpPr>
            <a:spLocks noChangeArrowheads="1"/>
          </p:cNvSpPr>
          <p:nvPr/>
        </p:nvSpPr>
        <p:spPr bwMode="auto">
          <a:xfrm>
            <a:off x="1524000" y="224135"/>
            <a:ext cx="227948" cy="9233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br>
              <a:rPr lang="en-US" sz="600" dirty="0">
                <a:latin typeface="Arial" pitchFamily="34" charset="0"/>
                <a:cs typeface="Arial" pitchFamily="34" charset="0"/>
              </a:rPr>
            </a:br>
            <a:endParaRPr lang="en-US" dirty="0">
              <a:latin typeface="Arial" pitchFamily="34" charset="0"/>
              <a:cs typeface="Arial" pitchFamily="34" charset="0"/>
            </a:endParaRPr>
          </a:p>
          <a:p>
            <a:pPr eaLnBrk="0" hangingPunct="0"/>
            <a:r>
              <a:rPr lang="en-US" sz="1200" dirty="0">
                <a:latin typeface="Arial" pitchFamily="34" charset="0"/>
                <a:ea typeface="Times New Roman" pitchFamily="18" charset="0"/>
                <a:cs typeface="Arial" pitchFamily="34" charset="0"/>
              </a:rPr>
              <a:t>:</a:t>
            </a:r>
            <a:endParaRPr lang="en-US" sz="600" dirty="0">
              <a:latin typeface="Arial" pitchFamily="34" charset="0"/>
              <a:cs typeface="Arial" pitchFamily="34" charset="0"/>
            </a:endParaRPr>
          </a:p>
          <a:p>
            <a:pPr eaLnBrk="0" hangingPunct="0"/>
            <a:endParaRPr lang="en-US" dirty="0">
              <a:latin typeface="Arial" pitchFamily="34" charset="0"/>
              <a:cs typeface="Arial" pitchFamily="34" charset="0"/>
            </a:endParaRPr>
          </a:p>
        </p:txBody>
      </p:sp>
      <p:sp>
        <p:nvSpPr>
          <p:cNvPr id="27735" name="Oval 87"/>
          <p:cNvSpPr>
            <a:spLocks noChangeArrowheads="1"/>
          </p:cNvSpPr>
          <p:nvPr/>
        </p:nvSpPr>
        <p:spPr bwMode="auto">
          <a:xfrm>
            <a:off x="10058224" y="1891078"/>
            <a:ext cx="1600200" cy="685800"/>
          </a:xfrm>
          <a:prstGeom prst="ellipse">
            <a:avLst/>
          </a:prstGeom>
          <a:solidFill>
            <a:schemeClr val="accent4">
              <a:lumMod val="60000"/>
              <a:lumOff val="4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lgn="ctr">
              <a:spcBef>
                <a:spcPts val="600"/>
              </a:spcBef>
            </a:pPr>
            <a:r>
              <a:rPr lang="en-US" sz="2000" b="1" dirty="0"/>
              <a:t>Living</a:t>
            </a:r>
          </a:p>
        </p:txBody>
      </p:sp>
      <p:sp>
        <p:nvSpPr>
          <p:cNvPr id="27741" name="Rectangle 93"/>
          <p:cNvSpPr>
            <a:spLocks noChangeArrowheads="1"/>
          </p:cNvSpPr>
          <p:nvPr/>
        </p:nvSpPr>
        <p:spPr bwMode="auto">
          <a:xfrm>
            <a:off x="1524001" y="43934"/>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indent="457200"/>
            <a:endParaRPr lang="en-US">
              <a:latin typeface="Arial" pitchFamily="34" charset="0"/>
              <a:cs typeface="Arial" pitchFamily="34" charset="0"/>
            </a:endParaRPr>
          </a:p>
        </p:txBody>
      </p:sp>
      <p:sp>
        <p:nvSpPr>
          <p:cNvPr id="27748" name="Rectangle 100"/>
          <p:cNvSpPr>
            <a:spLocks noChangeArrowheads="1"/>
          </p:cNvSpPr>
          <p:nvPr/>
        </p:nvSpPr>
        <p:spPr bwMode="auto">
          <a:xfrm>
            <a:off x="1524000" y="224135"/>
            <a:ext cx="227948" cy="9233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br>
              <a:rPr lang="en-US" sz="600" dirty="0">
                <a:latin typeface="Arial" pitchFamily="34" charset="0"/>
                <a:cs typeface="Arial" pitchFamily="34" charset="0"/>
              </a:rPr>
            </a:br>
            <a:endParaRPr lang="en-US" dirty="0">
              <a:latin typeface="Arial" pitchFamily="34" charset="0"/>
              <a:cs typeface="Arial" pitchFamily="34" charset="0"/>
            </a:endParaRPr>
          </a:p>
          <a:p>
            <a:pPr eaLnBrk="0" hangingPunct="0"/>
            <a:r>
              <a:rPr lang="en-US" sz="1200" dirty="0">
                <a:latin typeface="Arial" pitchFamily="34" charset="0"/>
                <a:ea typeface="Times New Roman" pitchFamily="18" charset="0"/>
                <a:cs typeface="Arial" pitchFamily="34" charset="0"/>
              </a:rPr>
              <a:t>:</a:t>
            </a:r>
            <a:endParaRPr lang="en-US" sz="600" dirty="0">
              <a:latin typeface="Arial" pitchFamily="34" charset="0"/>
              <a:cs typeface="Arial" pitchFamily="34" charset="0"/>
            </a:endParaRPr>
          </a:p>
          <a:p>
            <a:pPr eaLnBrk="0" hangingPunct="0"/>
            <a:endParaRPr lang="en-US" dirty="0">
              <a:latin typeface="Arial" pitchFamily="34" charset="0"/>
              <a:cs typeface="Arial" pitchFamily="34" charset="0"/>
            </a:endParaRPr>
          </a:p>
        </p:txBody>
      </p:sp>
      <p:sp>
        <p:nvSpPr>
          <p:cNvPr id="27755" name="Rectangle 107"/>
          <p:cNvSpPr>
            <a:spLocks noChangeArrowheads="1"/>
          </p:cNvSpPr>
          <p:nvPr/>
        </p:nvSpPr>
        <p:spPr bwMode="auto">
          <a:xfrm>
            <a:off x="1524001" y="43934"/>
            <a:ext cx="6463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indent="457200"/>
            <a:endParaRPr lang="en-US">
              <a:latin typeface="Arial" pitchFamily="34" charset="0"/>
              <a:cs typeface="Arial" pitchFamily="34" charset="0"/>
            </a:endParaRPr>
          </a:p>
        </p:txBody>
      </p:sp>
      <p:sp>
        <p:nvSpPr>
          <p:cNvPr id="27756" name="Rectangle 108"/>
          <p:cNvSpPr>
            <a:spLocks noChangeArrowheads="1"/>
          </p:cNvSpPr>
          <p:nvPr/>
        </p:nvSpPr>
        <p:spPr bwMode="auto">
          <a:xfrm>
            <a:off x="1524000" y="224135"/>
            <a:ext cx="227948" cy="9233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br>
              <a:rPr lang="en-US" sz="600" dirty="0">
                <a:latin typeface="Arial" pitchFamily="34" charset="0"/>
                <a:cs typeface="Arial" pitchFamily="34" charset="0"/>
              </a:rPr>
            </a:br>
            <a:endParaRPr lang="en-US" dirty="0">
              <a:latin typeface="Arial" pitchFamily="34" charset="0"/>
              <a:cs typeface="Arial" pitchFamily="34" charset="0"/>
            </a:endParaRPr>
          </a:p>
          <a:p>
            <a:pPr eaLnBrk="0" hangingPunct="0"/>
            <a:r>
              <a:rPr lang="en-US" sz="1200" dirty="0">
                <a:latin typeface="Arial" pitchFamily="34" charset="0"/>
                <a:ea typeface="Times New Roman" pitchFamily="18" charset="0"/>
                <a:cs typeface="Arial" pitchFamily="34" charset="0"/>
              </a:rPr>
              <a:t>:</a:t>
            </a:r>
            <a:endParaRPr lang="en-US" sz="600" dirty="0">
              <a:latin typeface="Arial" pitchFamily="34" charset="0"/>
              <a:cs typeface="Arial" pitchFamily="34" charset="0"/>
            </a:endParaRPr>
          </a:p>
          <a:p>
            <a:pPr eaLnBrk="0" hangingPunct="0"/>
            <a:endParaRPr lang="en-US" dirty="0">
              <a:latin typeface="Arial" pitchFamily="34" charset="0"/>
              <a:cs typeface="Arial" pitchFamily="34" charset="0"/>
            </a:endParaRPr>
          </a:p>
        </p:txBody>
      </p:sp>
      <p:sp>
        <p:nvSpPr>
          <p:cNvPr id="91" name="Oval 87"/>
          <p:cNvSpPr>
            <a:spLocks noChangeArrowheads="1"/>
          </p:cNvSpPr>
          <p:nvPr/>
        </p:nvSpPr>
        <p:spPr bwMode="auto">
          <a:xfrm>
            <a:off x="8798654" y="2531871"/>
            <a:ext cx="1712094" cy="685800"/>
          </a:xfrm>
          <a:prstGeom prst="ellipse">
            <a:avLst/>
          </a:prstGeom>
          <a:solidFill>
            <a:srgbClr val="00B0F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lgn="ctr"/>
            <a:r>
              <a:rPr lang="en-US" sz="2000" b="1" dirty="0"/>
              <a:t>Obeying</a:t>
            </a:r>
          </a:p>
        </p:txBody>
      </p:sp>
      <p:sp>
        <p:nvSpPr>
          <p:cNvPr id="93" name="Oval 87"/>
          <p:cNvSpPr>
            <a:spLocks noChangeArrowheads="1"/>
          </p:cNvSpPr>
          <p:nvPr/>
        </p:nvSpPr>
        <p:spPr bwMode="auto">
          <a:xfrm>
            <a:off x="6724477" y="3938545"/>
            <a:ext cx="1641763" cy="685800"/>
          </a:xfrm>
          <a:prstGeom prst="ellipse">
            <a:avLst/>
          </a:prstGeom>
          <a:solidFill>
            <a:srgbClr val="FF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lgn="ctr">
              <a:spcBef>
                <a:spcPts val="1100"/>
              </a:spcBef>
            </a:pPr>
            <a:r>
              <a:rPr lang="en-US" b="1" dirty="0"/>
              <a:t>Learning</a:t>
            </a:r>
          </a:p>
        </p:txBody>
      </p:sp>
      <p:sp>
        <p:nvSpPr>
          <p:cNvPr id="94" name="Oval 87"/>
          <p:cNvSpPr>
            <a:spLocks noChangeArrowheads="1"/>
          </p:cNvSpPr>
          <p:nvPr/>
        </p:nvSpPr>
        <p:spPr bwMode="auto">
          <a:xfrm>
            <a:off x="5465250" y="4689016"/>
            <a:ext cx="1676400" cy="537130"/>
          </a:xfrm>
          <a:prstGeom prst="ellipse">
            <a:avLst/>
          </a:prstGeom>
          <a:solidFill>
            <a:srgbClr val="FFC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lgn="ctr"/>
            <a:r>
              <a:rPr lang="en-US" sz="2000" b="1" dirty="0"/>
              <a:t>Hearing</a:t>
            </a:r>
          </a:p>
        </p:txBody>
      </p:sp>
      <p:sp>
        <p:nvSpPr>
          <p:cNvPr id="95" name="Oval 87"/>
          <p:cNvSpPr>
            <a:spLocks noChangeArrowheads="1"/>
          </p:cNvSpPr>
          <p:nvPr/>
        </p:nvSpPr>
        <p:spPr bwMode="auto">
          <a:xfrm>
            <a:off x="4417503" y="5334612"/>
            <a:ext cx="1743364" cy="685800"/>
          </a:xfrm>
          <a:prstGeom prst="ellipse">
            <a:avLst/>
          </a:prstGeom>
          <a:solidFill>
            <a:srgbClr val="92D05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lgn="ctr">
              <a:spcBef>
                <a:spcPts val="400"/>
              </a:spcBef>
            </a:pPr>
            <a:r>
              <a:rPr lang="en-US" sz="2000" b="1" dirty="0"/>
              <a:t>Reading</a:t>
            </a:r>
          </a:p>
        </p:txBody>
      </p:sp>
      <p:sp>
        <p:nvSpPr>
          <p:cNvPr id="97" name="Line 78"/>
          <p:cNvSpPr>
            <a:spLocks noChangeShapeType="1"/>
          </p:cNvSpPr>
          <p:nvPr/>
        </p:nvSpPr>
        <p:spPr bwMode="auto">
          <a:xfrm flipV="1">
            <a:off x="6324600" y="5497123"/>
            <a:ext cx="822036" cy="537130"/>
          </a:xfrm>
          <a:prstGeom prst="line">
            <a:avLst/>
          </a:prstGeom>
          <a:noFill/>
          <a:ln w="57150">
            <a:solidFill>
              <a:srgbClr val="FFFF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ln>
                <a:solidFill>
                  <a:srgbClr val="FFFF00"/>
                </a:solidFill>
              </a:ln>
            </a:endParaRPr>
          </a:p>
        </p:txBody>
      </p:sp>
      <p:sp>
        <p:nvSpPr>
          <p:cNvPr id="24" name="Line 78"/>
          <p:cNvSpPr>
            <a:spLocks noChangeShapeType="1"/>
          </p:cNvSpPr>
          <p:nvPr/>
        </p:nvSpPr>
        <p:spPr bwMode="auto">
          <a:xfrm flipV="1">
            <a:off x="7469116" y="4787431"/>
            <a:ext cx="778712" cy="497102"/>
          </a:xfrm>
          <a:prstGeom prst="line">
            <a:avLst/>
          </a:prstGeom>
          <a:noFill/>
          <a:ln w="57150">
            <a:solidFill>
              <a:srgbClr val="FFFF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ln>
                <a:solidFill>
                  <a:srgbClr val="FFFF00"/>
                </a:solidFill>
              </a:ln>
            </a:endParaRPr>
          </a:p>
        </p:txBody>
      </p:sp>
      <p:sp>
        <p:nvSpPr>
          <p:cNvPr id="25" name="Line 78"/>
          <p:cNvSpPr>
            <a:spLocks noChangeShapeType="1"/>
          </p:cNvSpPr>
          <p:nvPr/>
        </p:nvSpPr>
        <p:spPr bwMode="auto">
          <a:xfrm flipV="1">
            <a:off x="9537800" y="3370539"/>
            <a:ext cx="807046" cy="498224"/>
          </a:xfrm>
          <a:prstGeom prst="line">
            <a:avLst/>
          </a:prstGeom>
          <a:noFill/>
          <a:ln w="57150">
            <a:solidFill>
              <a:srgbClr val="FFFF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ln>
                <a:solidFill>
                  <a:srgbClr val="FFFF00"/>
                </a:solidFill>
              </a:ln>
            </a:endParaRPr>
          </a:p>
        </p:txBody>
      </p:sp>
      <p:sp>
        <p:nvSpPr>
          <p:cNvPr id="27" name="Line 78"/>
          <p:cNvSpPr>
            <a:spLocks noChangeShapeType="1"/>
          </p:cNvSpPr>
          <p:nvPr/>
        </p:nvSpPr>
        <p:spPr bwMode="auto">
          <a:xfrm flipV="1">
            <a:off x="10523951" y="2741800"/>
            <a:ext cx="810881" cy="476828"/>
          </a:xfrm>
          <a:prstGeom prst="line">
            <a:avLst/>
          </a:prstGeom>
          <a:noFill/>
          <a:ln w="57150">
            <a:solidFill>
              <a:srgbClr val="FFFF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ln>
                <a:solidFill>
                  <a:srgbClr val="FFFF00"/>
                </a:solidFill>
              </a:ln>
            </a:endParaRPr>
          </a:p>
        </p:txBody>
      </p:sp>
      <p:sp>
        <p:nvSpPr>
          <p:cNvPr id="28" name="Oval 87">
            <a:extLst>
              <a:ext uri="{FF2B5EF4-FFF2-40B4-BE49-F238E27FC236}">
                <a16:creationId xmlns:a16="http://schemas.microsoft.com/office/drawing/2014/main" id="{E13B8E31-519D-4AB4-BF74-1E489DA9CE7E}"/>
              </a:ext>
            </a:extLst>
          </p:cNvPr>
          <p:cNvSpPr>
            <a:spLocks noChangeArrowheads="1"/>
          </p:cNvSpPr>
          <p:nvPr/>
        </p:nvSpPr>
        <p:spPr bwMode="auto">
          <a:xfrm>
            <a:off x="7858472" y="3222050"/>
            <a:ext cx="1600200" cy="685800"/>
          </a:xfrm>
          <a:prstGeom prst="ellipse">
            <a:avLst/>
          </a:prstGeom>
          <a:solidFill>
            <a:srgbClr val="92D05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lgn="ctr"/>
            <a:r>
              <a:rPr lang="en-US" sz="2000" b="1" dirty="0"/>
              <a:t>Fearing</a:t>
            </a:r>
          </a:p>
        </p:txBody>
      </p:sp>
      <p:sp>
        <p:nvSpPr>
          <p:cNvPr id="29" name="Line 78">
            <a:extLst>
              <a:ext uri="{FF2B5EF4-FFF2-40B4-BE49-F238E27FC236}">
                <a16:creationId xmlns:a16="http://schemas.microsoft.com/office/drawing/2014/main" id="{BF0A4656-DCD2-4BBF-AA94-F246499DB0E4}"/>
              </a:ext>
            </a:extLst>
          </p:cNvPr>
          <p:cNvSpPr>
            <a:spLocks noChangeShapeType="1"/>
          </p:cNvSpPr>
          <p:nvPr/>
        </p:nvSpPr>
        <p:spPr bwMode="auto">
          <a:xfrm flipV="1">
            <a:off x="8534401" y="4065448"/>
            <a:ext cx="779130" cy="558896"/>
          </a:xfrm>
          <a:prstGeom prst="line">
            <a:avLst/>
          </a:prstGeom>
          <a:noFill/>
          <a:ln w="57150">
            <a:solidFill>
              <a:srgbClr val="FFFF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ln>
                <a:solidFill>
                  <a:srgbClr val="FFFF00"/>
                </a:solidFill>
              </a:ln>
            </a:endParaRPr>
          </a:p>
        </p:txBody>
      </p:sp>
      <p:sp>
        <p:nvSpPr>
          <p:cNvPr id="4" name="TextBox 3">
            <a:extLst>
              <a:ext uri="{FF2B5EF4-FFF2-40B4-BE49-F238E27FC236}">
                <a16:creationId xmlns:a16="http://schemas.microsoft.com/office/drawing/2014/main" id="{0B422B60-0459-4B81-A2C9-76E8BF6BCB64}"/>
              </a:ext>
            </a:extLst>
          </p:cNvPr>
          <p:cNvSpPr txBox="1"/>
          <p:nvPr/>
        </p:nvSpPr>
        <p:spPr>
          <a:xfrm>
            <a:off x="8234515" y="5680500"/>
            <a:ext cx="3244828" cy="461665"/>
          </a:xfrm>
          <a:prstGeom prst="rect">
            <a:avLst/>
          </a:prstGeom>
          <a:noFill/>
        </p:spPr>
        <p:txBody>
          <a:bodyPr wrap="square" rtlCol="0">
            <a:spAutoFit/>
          </a:bodyPr>
          <a:lstStyle/>
          <a:p>
            <a:r>
              <a:rPr lang="en-US" sz="2400" b="1" dirty="0">
                <a:solidFill>
                  <a:srgbClr val="FFFFCC"/>
                </a:solidFill>
                <a:latin typeface="+mn-lt"/>
              </a:rPr>
              <a:t>Deuteronomy 31:9–15</a:t>
            </a:r>
          </a:p>
        </p:txBody>
      </p:sp>
    </p:spTree>
    <p:extLst>
      <p:ext uri="{BB962C8B-B14F-4D97-AF65-F5344CB8AC3E}">
        <p14:creationId xmlns:p14="http://schemas.microsoft.com/office/powerpoint/2010/main" val="1975207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ppt_x"/>
                                          </p:val>
                                        </p:tav>
                                        <p:tav tm="100000">
                                          <p:val>
                                            <p:strVal val="#ppt_x"/>
                                          </p:val>
                                        </p:tav>
                                      </p:tavLst>
                                    </p:anim>
                                    <p:anim calcmode="lin" valueType="num">
                                      <p:cBhvr additive="base">
                                        <p:cTn id="8"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7"/>
                                        </p:tgtEl>
                                        <p:attrNameLst>
                                          <p:attrName>style.visibility</p:attrName>
                                        </p:attrNameLst>
                                      </p:cBhvr>
                                      <p:to>
                                        <p:strVal val="visible"/>
                                      </p:to>
                                    </p:set>
                                    <p:anim calcmode="lin" valueType="num">
                                      <p:cBhvr additive="base">
                                        <p:cTn id="13" dur="500" fill="hold"/>
                                        <p:tgtEl>
                                          <p:spTgt spid="97"/>
                                        </p:tgtEl>
                                        <p:attrNameLst>
                                          <p:attrName>ppt_x</p:attrName>
                                        </p:attrNameLst>
                                      </p:cBhvr>
                                      <p:tavLst>
                                        <p:tav tm="0">
                                          <p:val>
                                            <p:strVal val="#ppt_x"/>
                                          </p:val>
                                        </p:tav>
                                        <p:tav tm="100000">
                                          <p:val>
                                            <p:strVal val="#ppt_x"/>
                                          </p:val>
                                        </p:tav>
                                      </p:tavLst>
                                    </p:anim>
                                    <p:anim calcmode="lin" valueType="num">
                                      <p:cBhvr additive="base">
                                        <p:cTn id="14" dur="500" fill="hold"/>
                                        <p:tgtEl>
                                          <p:spTgt spid="9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additive="base">
                                        <p:cTn id="17" dur="500" fill="hold"/>
                                        <p:tgtEl>
                                          <p:spTgt spid="94"/>
                                        </p:tgtEl>
                                        <p:attrNameLst>
                                          <p:attrName>ppt_x</p:attrName>
                                        </p:attrNameLst>
                                      </p:cBhvr>
                                      <p:tavLst>
                                        <p:tav tm="0">
                                          <p:val>
                                            <p:strVal val="#ppt_x"/>
                                          </p:val>
                                        </p:tav>
                                        <p:tav tm="100000">
                                          <p:val>
                                            <p:strVal val="#ppt_x"/>
                                          </p:val>
                                        </p:tav>
                                      </p:tavLst>
                                    </p:anim>
                                    <p:anim calcmode="lin" valueType="num">
                                      <p:cBhvr additive="base">
                                        <p:cTn id="18"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ppt_x"/>
                                          </p:val>
                                        </p:tav>
                                        <p:tav tm="100000">
                                          <p:val>
                                            <p:strVal val="#ppt_x"/>
                                          </p:val>
                                        </p:tav>
                                      </p:tavLst>
                                    </p:anim>
                                    <p:anim calcmode="lin" valueType="num">
                                      <p:cBhvr additive="base">
                                        <p:cTn id="28"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additive="base">
                                        <p:cTn id="47" dur="500" fill="hold"/>
                                        <p:tgtEl>
                                          <p:spTgt spid="91"/>
                                        </p:tgtEl>
                                        <p:attrNameLst>
                                          <p:attrName>ppt_x</p:attrName>
                                        </p:attrNameLst>
                                      </p:cBhvr>
                                      <p:tavLst>
                                        <p:tav tm="0">
                                          <p:val>
                                            <p:strVal val="#ppt_x"/>
                                          </p:val>
                                        </p:tav>
                                        <p:tav tm="100000">
                                          <p:val>
                                            <p:strVal val="#ppt_x"/>
                                          </p:val>
                                        </p:tav>
                                      </p:tavLst>
                                    </p:anim>
                                    <p:anim calcmode="lin" valueType="num">
                                      <p:cBhvr additive="base">
                                        <p:cTn id="48"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7735"/>
                                        </p:tgtEl>
                                        <p:attrNameLst>
                                          <p:attrName>style.visibility</p:attrName>
                                        </p:attrNameLst>
                                      </p:cBhvr>
                                      <p:to>
                                        <p:strVal val="visible"/>
                                      </p:to>
                                    </p:set>
                                    <p:anim calcmode="lin" valueType="num">
                                      <p:cBhvr additive="base">
                                        <p:cTn id="57" dur="500" fill="hold"/>
                                        <p:tgtEl>
                                          <p:spTgt spid="27735"/>
                                        </p:tgtEl>
                                        <p:attrNameLst>
                                          <p:attrName>ppt_x</p:attrName>
                                        </p:attrNameLst>
                                      </p:cBhvr>
                                      <p:tavLst>
                                        <p:tav tm="0">
                                          <p:val>
                                            <p:strVal val="#ppt_x"/>
                                          </p:val>
                                        </p:tav>
                                        <p:tav tm="100000">
                                          <p:val>
                                            <p:strVal val="#ppt_x"/>
                                          </p:val>
                                        </p:tav>
                                      </p:tavLst>
                                    </p:anim>
                                    <p:anim calcmode="lin" valueType="num">
                                      <p:cBhvr additive="base">
                                        <p:cTn id="58" dur="500" fill="hold"/>
                                        <p:tgtEl>
                                          <p:spTgt spid="277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35" grpId="0" animBg="1"/>
      <p:bldP spid="91" grpId="0" animBg="1"/>
      <p:bldP spid="93" grpId="0" animBg="1"/>
      <p:bldP spid="94" grpId="0" animBg="1"/>
      <p:bldP spid="95" grpId="0" animBg="1"/>
      <p:bldP spid="97" grpId="0" animBg="1"/>
      <p:bldP spid="24" grpId="0" animBg="1"/>
      <p:bldP spid="25" grpId="0" animBg="1"/>
      <p:bldP spid="27" grpId="0" animBg="1"/>
      <p:bldP spid="28" grpId="0" animBg="1"/>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838200" y="537882"/>
            <a:ext cx="10515600" cy="5639081"/>
          </a:xfrm>
        </p:spPr>
        <p:txBody>
          <a:bodyPr>
            <a:norm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We also find numerous examples of Semitic poetry in the New Testament: Matthew 6:9–13 (Jesus’ Prayer); Luke 1:46–55 (Mary’s Song); Luke 1:68–79 (Zechariah’s Prophecy); Luke 2:14 (The Angel’s Announcement); Luke 2:29–32 (Simeon’s Blessing). Ironically, the only Gentile author in the New Testament has the most typically Semitic poetry.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Paul’s epistles we also find texts with the features of Hebrew poetry: Romans 11:33–36; 1 Corinthians 15:55–57; Philemon 2:5–11 (Carmen Christi).</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45663437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7297AC-C70D-B326-7765-589274177CE1}"/>
              </a:ext>
            </a:extLst>
          </p:cNvPr>
          <p:cNvSpPr>
            <a:spLocks noGrp="1"/>
          </p:cNvSpPr>
          <p:nvPr>
            <p:ph idx="1"/>
          </p:nvPr>
        </p:nvSpPr>
        <p:spPr>
          <a:xfrm>
            <a:off x="838199" y="927100"/>
            <a:ext cx="10627659" cy="5249863"/>
          </a:xfrm>
        </p:spPr>
        <p:txBody>
          <a:bodyPr>
            <a:normAutofit/>
          </a:bodyPr>
          <a:lstStyle/>
          <a:p>
            <a:pPr indent="0">
              <a:lnSpc>
                <a:spcPct val="100000"/>
              </a:lnSpc>
              <a:spcBef>
                <a:spcPts val="0"/>
              </a:spcBef>
              <a:spcAft>
                <a:spcPts val="18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And Deuteronomy recognizes the source of true fear (trusting awe) and the key to attaining this disposition/ attribute.</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He put a new song in my mouth, </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 song of praise to our God. </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Many will see and fear </a:t>
            </a:r>
          </a:p>
          <a:p>
            <a:pPr indent="0">
              <a:lnSpc>
                <a:spcPct val="100000"/>
              </a:lnSpc>
              <a:spcBef>
                <a:spcPts val="0"/>
              </a:spcBef>
              <a:spcAft>
                <a:spcPts val="18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and put their trust in YHWH. (Ps 40:3 ESV)</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You who fear YHWH, trust in YHWH! </a:t>
            </a:r>
          </a:p>
          <a:p>
            <a:pPr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Calibri" panose="020F0502020204030204" pitchFamily="34" charset="0"/>
                <a:cs typeface="Calibri" panose="020F0502020204030204" pitchFamily="34" charset="0"/>
              </a:rPr>
              <a:t>He is their help and their shield. (Ps 115:11 NRS)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210436037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7297AC-C70D-B326-7765-589274177CE1}"/>
              </a:ext>
            </a:extLst>
          </p:cNvPr>
          <p:cNvSpPr>
            <a:spLocks noGrp="1"/>
          </p:cNvSpPr>
          <p:nvPr>
            <p:ph idx="1"/>
          </p:nvPr>
        </p:nvSpPr>
        <p:spPr>
          <a:xfrm>
            <a:off x="838199" y="457200"/>
            <a:ext cx="10627659" cy="5719763"/>
          </a:xfrm>
        </p:spPr>
        <p:txBody>
          <a:bodyPr>
            <a:normAutofit/>
          </a:bodyPr>
          <a:lstStyle/>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d.	A Summary Statement</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Jer 18:18 indicates that the Hebrews drew clear distinctions among three types of officials. </a:t>
            </a:r>
          </a:p>
          <a:p>
            <a:pPr indent="0">
              <a:lnSpc>
                <a:spcPct val="107000"/>
              </a:lnSpc>
              <a:spcAft>
                <a:spcPts val="600"/>
              </a:spcAft>
              <a:buNone/>
              <a:tabLst>
                <a:tab pos="228600" algn="l"/>
                <a:tab pos="457200" algn="l"/>
                <a:tab pos="685800" algn="l"/>
                <a:tab pos="914400" algn="l"/>
                <a:tab pos="1143000" algn="l"/>
              </a:tabLst>
            </a:pPr>
            <a:r>
              <a:rPr lang="en-US" sz="3000" b="1" i="0" u="none" strike="noStrike" baseline="0" dirty="0">
                <a:solidFill>
                  <a:srgbClr val="FFFFCC"/>
                </a:solidFill>
                <a:latin typeface="+mn-lt"/>
                <a:cs typeface="SBL BibLit" panose="02000000000000000000" pitchFamily="2" charset="-79"/>
              </a:rPr>
              <a:t>Then they said, "Come, let us make plots against Jeremiah, for the Torah shall not perish from the priest, nor counsel from the wise, nor the word from the prophet. Come, let us strike him with the tongue, and let us not pay attention to any of his words." (Jer 18:18 ESV)</a:t>
            </a:r>
            <a:endParaRPr lang="en-US" sz="3000" b="1" dirty="0">
              <a:solidFill>
                <a:srgbClr val="FFFFCC"/>
              </a:solidFill>
              <a:latin typeface="+mn-lt"/>
              <a:ea typeface="MS Gothic" panose="020B0609070205080204" pitchFamily="49" charset="-128"/>
              <a:cs typeface="Calibri" panose="020F0502020204030204" pitchFamily="34" charset="0"/>
            </a:endParaRPr>
          </a:p>
          <a:p>
            <a:pPr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differences in the sources of knowledge may be seen in the following chart:</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19351529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a:extLst>
              <a:ext uri="{FF2B5EF4-FFF2-40B4-BE49-F238E27FC236}">
                <a16:creationId xmlns:a16="http://schemas.microsoft.com/office/drawing/2014/main" id="{FBA04444-C87B-EE9B-FBE0-9BCCDA6280BC}"/>
              </a:ext>
            </a:extLst>
          </p:cNvPr>
          <p:cNvGraphicFramePr>
            <a:graphicFrameLocks noGrp="1"/>
          </p:cNvGraphicFramePr>
          <p:nvPr>
            <p:ph idx="1"/>
            <p:extLst>
              <p:ext uri="{D42A27DB-BD31-4B8C-83A1-F6EECF244321}">
                <p14:modId xmlns:p14="http://schemas.microsoft.com/office/powerpoint/2010/main" val="961358320"/>
              </p:ext>
            </p:extLst>
          </p:nvPr>
        </p:nvGraphicFramePr>
        <p:xfrm>
          <a:off x="358219" y="424205"/>
          <a:ext cx="11385546" cy="6269630"/>
        </p:xfrm>
        <a:graphic>
          <a:graphicData uri="http://schemas.openxmlformats.org/drawingml/2006/table">
            <a:tbl>
              <a:tblPr>
                <a:tableStyleId>{5C22544A-7EE6-4342-B048-85BDC9FD1C3A}</a:tableStyleId>
              </a:tblPr>
              <a:tblGrid>
                <a:gridCol w="1833234">
                  <a:extLst>
                    <a:ext uri="{9D8B030D-6E8A-4147-A177-3AD203B41FA5}">
                      <a16:colId xmlns:a16="http://schemas.microsoft.com/office/drawing/2014/main" val="1424482769"/>
                    </a:ext>
                  </a:extLst>
                </a:gridCol>
                <a:gridCol w="3184104">
                  <a:extLst>
                    <a:ext uri="{9D8B030D-6E8A-4147-A177-3AD203B41FA5}">
                      <a16:colId xmlns:a16="http://schemas.microsoft.com/office/drawing/2014/main" val="4256932539"/>
                    </a:ext>
                  </a:extLst>
                </a:gridCol>
                <a:gridCol w="3184104">
                  <a:extLst>
                    <a:ext uri="{9D8B030D-6E8A-4147-A177-3AD203B41FA5}">
                      <a16:colId xmlns:a16="http://schemas.microsoft.com/office/drawing/2014/main" val="3637545765"/>
                    </a:ext>
                  </a:extLst>
                </a:gridCol>
                <a:gridCol w="3184104">
                  <a:extLst>
                    <a:ext uri="{9D8B030D-6E8A-4147-A177-3AD203B41FA5}">
                      <a16:colId xmlns:a16="http://schemas.microsoft.com/office/drawing/2014/main" val="328337078"/>
                    </a:ext>
                  </a:extLst>
                </a:gridCol>
              </a:tblGrid>
              <a:tr h="394578">
                <a:tc gridSpan="4">
                  <a:txBody>
                    <a:bodyPr/>
                    <a:lstStyle/>
                    <a:p>
                      <a:pPr algn="ctr">
                        <a:lnSpc>
                          <a:spcPct val="100000"/>
                        </a:lnSpc>
                        <a:spcAft>
                          <a:spcPts val="0"/>
                        </a:spcAft>
                        <a:tabLst>
                          <a:tab pos="228600" algn="l"/>
                          <a:tab pos="457200" algn="l"/>
                          <a:tab pos="685800" algn="l"/>
                          <a:tab pos="914400" algn="l"/>
                          <a:tab pos="1143000" algn="l"/>
                        </a:tabLst>
                      </a:pPr>
                      <a:r>
                        <a:rPr lang="en-US" sz="2000" b="1" dirty="0">
                          <a:effectLst/>
                        </a:rPr>
                        <a:t>Who Speaks for God? : The Classes of Leaders in Ancient Israel (Jeremiah 18:18)</a:t>
                      </a:r>
                      <a:endParaRPr lang="en-US" sz="2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50806022"/>
                  </a:ext>
                </a:extLst>
              </a:tr>
              <a:tr h="252161">
                <a:tc>
                  <a:txBody>
                    <a:bodyPr/>
                    <a:lstStyle/>
                    <a:p>
                      <a:pPr>
                        <a:lnSpc>
                          <a:spcPct val="100000"/>
                        </a:lnSpc>
                        <a:spcAft>
                          <a:spcPts val="0"/>
                        </a:spcAft>
                        <a:tabLst>
                          <a:tab pos="228600" algn="l"/>
                          <a:tab pos="457200" algn="l"/>
                          <a:tab pos="685800" algn="l"/>
                          <a:tab pos="914400" algn="l"/>
                          <a:tab pos="1143000" algn="l"/>
                        </a:tabLst>
                      </a:pPr>
                      <a:r>
                        <a:rPr lang="en-US" sz="2400" b="1" dirty="0">
                          <a:effectLst/>
                        </a:rPr>
                        <a:t> </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Priest</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Prophet</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Sage</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3600344972"/>
                  </a:ext>
                </a:extLst>
              </a:tr>
              <a:tr h="1386535">
                <a:tc>
                  <a:txBody>
                    <a:bodyPr/>
                    <a:lstStyle/>
                    <a:p>
                      <a:pPr>
                        <a:lnSpc>
                          <a:spcPct val="100000"/>
                        </a:lnSpc>
                        <a:spcAft>
                          <a:spcPts val="0"/>
                        </a:spcAft>
                        <a:tabLst>
                          <a:tab pos="228600" algn="l"/>
                          <a:tab pos="457200" algn="l"/>
                          <a:tab pos="685800" algn="l"/>
                          <a:tab pos="914400" algn="l"/>
                          <a:tab pos="1143000" algn="l"/>
                        </a:tabLst>
                      </a:pPr>
                      <a:r>
                        <a:rPr lang="en-US" sz="2400" b="1" dirty="0">
                          <a:effectLst/>
                        </a:rPr>
                        <a:t>Basis of Authority</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Inheritance</a:t>
                      </a:r>
                    </a:p>
                    <a:p>
                      <a:pPr>
                        <a:lnSpc>
                          <a:spcPct val="100000"/>
                        </a:lnSpc>
                        <a:spcAft>
                          <a:spcPts val="0"/>
                        </a:spcAft>
                        <a:tabLst>
                          <a:tab pos="228600" algn="l"/>
                          <a:tab pos="457200" algn="l"/>
                          <a:tab pos="685800" algn="l"/>
                          <a:tab pos="914400" algn="l"/>
                          <a:tab pos="1143000" algn="l"/>
                        </a:tabLst>
                      </a:pPr>
                      <a:r>
                        <a:rPr lang="en-US" sz="2400" b="1" dirty="0">
                          <a:effectLst/>
                        </a:rPr>
                        <a:t>in YHWH’s Covenant</a:t>
                      </a:r>
                    </a:p>
                    <a:p>
                      <a:pPr>
                        <a:lnSpc>
                          <a:spcPct val="100000"/>
                        </a:lnSpc>
                        <a:spcAft>
                          <a:spcPts val="0"/>
                        </a:spcAft>
                        <a:tabLst>
                          <a:tab pos="228600" algn="l"/>
                          <a:tab pos="457200" algn="l"/>
                          <a:tab pos="685800" algn="l"/>
                          <a:tab pos="914400" algn="l"/>
                          <a:tab pos="1143000" algn="l"/>
                        </a:tabLst>
                      </a:pPr>
                      <a:r>
                        <a:rPr lang="en-US" sz="2400" b="1" dirty="0">
                          <a:effectLst/>
                        </a:rPr>
                        <a:t>with Levi</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A personal </a:t>
                      </a:r>
                    </a:p>
                    <a:p>
                      <a:pPr>
                        <a:lnSpc>
                          <a:spcPct val="100000"/>
                        </a:lnSpc>
                        <a:spcAft>
                          <a:spcPts val="0"/>
                        </a:spcAft>
                        <a:tabLst>
                          <a:tab pos="228600" algn="l"/>
                          <a:tab pos="457200" algn="l"/>
                          <a:tab pos="685800" algn="l"/>
                          <a:tab pos="914400" algn="l"/>
                          <a:tab pos="1143000" algn="l"/>
                        </a:tabLst>
                      </a:pPr>
                      <a:r>
                        <a:rPr lang="en-US" sz="2400" b="1" dirty="0">
                          <a:effectLst/>
                        </a:rPr>
                        <a:t>and direct call</a:t>
                      </a:r>
                    </a:p>
                    <a:p>
                      <a:pPr>
                        <a:lnSpc>
                          <a:spcPct val="100000"/>
                        </a:lnSpc>
                        <a:spcAft>
                          <a:spcPts val="0"/>
                        </a:spcAft>
                        <a:tabLst>
                          <a:tab pos="228600" algn="l"/>
                          <a:tab pos="457200" algn="l"/>
                          <a:tab pos="685800" algn="l"/>
                          <a:tab pos="914400" algn="l"/>
                          <a:tab pos="1143000" algn="l"/>
                        </a:tabLst>
                      </a:pPr>
                      <a:r>
                        <a:rPr lang="en-US" sz="2400" b="1" dirty="0">
                          <a:effectLst/>
                        </a:rPr>
                        <a:t>of God</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Popularly</a:t>
                      </a:r>
                    </a:p>
                    <a:p>
                      <a:pPr>
                        <a:lnSpc>
                          <a:spcPct val="100000"/>
                        </a:lnSpc>
                        <a:spcAft>
                          <a:spcPts val="0"/>
                        </a:spcAft>
                        <a:tabLst>
                          <a:tab pos="228600" algn="l"/>
                          <a:tab pos="457200" algn="l"/>
                          <a:tab pos="685800" algn="l"/>
                          <a:tab pos="914400" algn="l"/>
                          <a:tab pos="1143000" algn="l"/>
                        </a:tabLst>
                      </a:pPr>
                      <a:r>
                        <a:rPr lang="en-US" sz="2400" b="1" dirty="0">
                          <a:effectLst/>
                        </a:rPr>
                        <a:t>or officially recognized</a:t>
                      </a:r>
                    </a:p>
                    <a:p>
                      <a:pPr>
                        <a:lnSpc>
                          <a:spcPct val="100000"/>
                        </a:lnSpc>
                        <a:spcAft>
                          <a:spcPts val="0"/>
                        </a:spcAft>
                        <a:tabLst>
                          <a:tab pos="228600" algn="l"/>
                          <a:tab pos="457200" algn="l"/>
                          <a:tab pos="685800" algn="l"/>
                          <a:tab pos="914400" algn="l"/>
                          <a:tab pos="1143000" algn="l"/>
                        </a:tabLst>
                      </a:pPr>
                      <a:r>
                        <a:rPr lang="en-US" sz="2400" b="1" dirty="0">
                          <a:effectLst/>
                        </a:rPr>
                        <a:t>common sense,</a:t>
                      </a:r>
                    </a:p>
                    <a:p>
                      <a:pPr>
                        <a:lnSpc>
                          <a:spcPct val="100000"/>
                        </a:lnSpc>
                        <a:spcAft>
                          <a:spcPts val="0"/>
                        </a:spcAft>
                        <a:tabLst>
                          <a:tab pos="228600" algn="l"/>
                          <a:tab pos="457200" algn="l"/>
                          <a:tab pos="685800" algn="l"/>
                          <a:tab pos="914400" algn="l"/>
                          <a:tab pos="1143000" algn="l"/>
                        </a:tabLst>
                      </a:pPr>
                      <a:r>
                        <a:rPr lang="en-US" sz="2400" b="1" dirty="0">
                          <a:effectLst/>
                        </a:rPr>
                        <a:t>practical wisdom</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526376368"/>
                  </a:ext>
                </a:extLst>
              </a:tr>
              <a:tr h="914400">
                <a:tc>
                  <a:txBody>
                    <a:bodyPr/>
                    <a:lstStyle/>
                    <a:p>
                      <a:pPr>
                        <a:lnSpc>
                          <a:spcPct val="100000"/>
                        </a:lnSpc>
                        <a:spcAft>
                          <a:spcPts val="0"/>
                        </a:spcAft>
                        <a:tabLst>
                          <a:tab pos="228600" algn="l"/>
                          <a:tab pos="457200" algn="l"/>
                          <a:tab pos="685800" algn="l"/>
                          <a:tab pos="914400" algn="l"/>
                          <a:tab pos="1143000" algn="l"/>
                        </a:tabLst>
                      </a:pPr>
                      <a:r>
                        <a:rPr lang="en-US" sz="2400" b="1" dirty="0">
                          <a:effectLst/>
                        </a:rPr>
                        <a:t>Source of Information</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The Torah of Moses</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Direct revelation </a:t>
                      </a:r>
                    </a:p>
                    <a:p>
                      <a:pPr>
                        <a:lnSpc>
                          <a:spcPct val="100000"/>
                        </a:lnSpc>
                        <a:spcAft>
                          <a:spcPts val="0"/>
                        </a:spcAft>
                        <a:tabLst>
                          <a:tab pos="228600" algn="l"/>
                          <a:tab pos="457200" algn="l"/>
                          <a:tab pos="685800" algn="l"/>
                          <a:tab pos="914400" algn="l"/>
                          <a:tab pos="1143000" algn="l"/>
                        </a:tabLst>
                      </a:pPr>
                      <a:r>
                        <a:rPr lang="en-US" sz="2400" b="1" dirty="0">
                          <a:effectLst/>
                        </a:rPr>
                        <a:t>from God</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The world out there: observation, experience, tradition</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3775892647"/>
                  </a:ext>
                </a:extLst>
              </a:tr>
              <a:tr h="680443">
                <a:tc>
                  <a:txBody>
                    <a:bodyPr/>
                    <a:lstStyle/>
                    <a:p>
                      <a:pPr>
                        <a:lnSpc>
                          <a:spcPct val="100000"/>
                        </a:lnSpc>
                        <a:spcAft>
                          <a:spcPts val="0"/>
                        </a:spcAft>
                        <a:tabLst>
                          <a:tab pos="228600" algn="l"/>
                          <a:tab pos="457200" algn="l"/>
                          <a:tab pos="685800" algn="l"/>
                          <a:tab pos="914400" algn="l"/>
                          <a:tab pos="1143000" algn="l"/>
                        </a:tabLst>
                      </a:pPr>
                      <a:r>
                        <a:rPr lang="en-US" sz="2400" b="1" dirty="0">
                          <a:effectLst/>
                        </a:rPr>
                        <a:t>Scope</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Israel: ethnocentric</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Primarily Israel: ethnocentric</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The world:</a:t>
                      </a:r>
                    </a:p>
                    <a:p>
                      <a:pPr>
                        <a:lnSpc>
                          <a:spcPct val="100000"/>
                        </a:lnSpc>
                        <a:spcAft>
                          <a:spcPts val="0"/>
                        </a:spcAft>
                        <a:tabLst>
                          <a:tab pos="228600" algn="l"/>
                          <a:tab pos="457200" algn="l"/>
                          <a:tab pos="685800" algn="l"/>
                          <a:tab pos="914400" algn="l"/>
                          <a:tab pos="1143000" algn="l"/>
                        </a:tabLst>
                      </a:pPr>
                      <a:r>
                        <a:rPr lang="en-US" sz="2400" b="1" dirty="0">
                          <a:effectLst/>
                        </a:rPr>
                        <a:t>universal</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281784219"/>
                  </a:ext>
                </a:extLst>
              </a:tr>
              <a:tr h="1108726">
                <a:tc>
                  <a:txBody>
                    <a:bodyPr/>
                    <a:lstStyle/>
                    <a:p>
                      <a:pPr>
                        <a:lnSpc>
                          <a:spcPct val="100000"/>
                        </a:lnSpc>
                        <a:spcAft>
                          <a:spcPts val="0"/>
                        </a:spcAft>
                        <a:tabLst>
                          <a:tab pos="228600" algn="l"/>
                          <a:tab pos="457200" algn="l"/>
                          <a:tab pos="685800" algn="l"/>
                          <a:tab pos="914400" algn="l"/>
                          <a:tab pos="1143000" algn="l"/>
                        </a:tabLst>
                      </a:pPr>
                      <a:r>
                        <a:rPr lang="en-US" sz="2400" b="1" dirty="0">
                          <a:effectLst/>
                        </a:rPr>
                        <a:t>Addressee</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Israel:</a:t>
                      </a:r>
                    </a:p>
                    <a:p>
                      <a:pPr>
                        <a:lnSpc>
                          <a:spcPct val="100000"/>
                        </a:lnSpc>
                        <a:spcAft>
                          <a:spcPts val="0"/>
                        </a:spcAft>
                        <a:tabLst>
                          <a:tab pos="228600" algn="l"/>
                          <a:tab pos="457200" algn="l"/>
                          <a:tab pos="685800" algn="l"/>
                          <a:tab pos="914400" algn="l"/>
                          <a:tab pos="1143000" algn="l"/>
                        </a:tabLst>
                      </a:pPr>
                      <a:r>
                        <a:rPr lang="en-US" sz="2400" b="1" dirty="0">
                          <a:effectLst/>
                        </a:rPr>
                        <a:t>the covenant community</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Israel:</a:t>
                      </a:r>
                    </a:p>
                    <a:p>
                      <a:pPr>
                        <a:lnSpc>
                          <a:spcPct val="100000"/>
                        </a:lnSpc>
                        <a:spcAft>
                          <a:spcPts val="0"/>
                        </a:spcAft>
                        <a:tabLst>
                          <a:tab pos="228600" algn="l"/>
                          <a:tab pos="457200" algn="l"/>
                          <a:tab pos="685800" algn="l"/>
                          <a:tab pos="914400" algn="l"/>
                          <a:tab pos="1143000" algn="l"/>
                        </a:tabLst>
                      </a:pPr>
                      <a:r>
                        <a:rPr lang="en-US" sz="2400" b="1" dirty="0">
                          <a:effectLst/>
                        </a:rPr>
                        <a:t>the Nation</a:t>
                      </a:r>
                    </a:p>
                    <a:p>
                      <a:pPr>
                        <a:lnSpc>
                          <a:spcPct val="100000"/>
                        </a:lnSpc>
                        <a:spcAft>
                          <a:spcPts val="0"/>
                        </a:spcAft>
                        <a:tabLst>
                          <a:tab pos="228600" algn="l"/>
                          <a:tab pos="457200" algn="l"/>
                          <a:tab pos="685800" algn="l"/>
                          <a:tab pos="914400" algn="l"/>
                          <a:tab pos="1143000" algn="l"/>
                        </a:tabLst>
                      </a:pPr>
                      <a:r>
                        <a:rPr lang="en-US" sz="2400" b="1" dirty="0">
                          <a:effectLst/>
                        </a:rPr>
                        <a:t>and its leaders</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The individual</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249805838"/>
                  </a:ext>
                </a:extLst>
              </a:tr>
              <a:tr h="1108726">
                <a:tc>
                  <a:txBody>
                    <a:bodyPr/>
                    <a:lstStyle/>
                    <a:p>
                      <a:pPr>
                        <a:lnSpc>
                          <a:spcPct val="100000"/>
                        </a:lnSpc>
                        <a:spcAft>
                          <a:spcPts val="0"/>
                        </a:spcAft>
                        <a:tabLst>
                          <a:tab pos="228600" algn="l"/>
                          <a:tab pos="457200" algn="l"/>
                          <a:tab pos="685800" algn="l"/>
                          <a:tab pos="914400" algn="l"/>
                          <a:tab pos="1143000" algn="l"/>
                        </a:tabLst>
                      </a:pPr>
                      <a:r>
                        <a:rPr lang="en-US" sz="2400" b="1" dirty="0">
                          <a:effectLst/>
                        </a:rPr>
                        <a:t>Message</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Instruction</a:t>
                      </a:r>
                    </a:p>
                    <a:p>
                      <a:pPr>
                        <a:lnSpc>
                          <a:spcPct val="100000"/>
                        </a:lnSpc>
                        <a:spcAft>
                          <a:spcPts val="0"/>
                        </a:spcAft>
                        <a:tabLst>
                          <a:tab pos="228600" algn="l"/>
                          <a:tab pos="457200" algn="l"/>
                          <a:tab pos="685800" algn="l"/>
                          <a:tab pos="914400" algn="l"/>
                          <a:tab pos="1143000" algn="l"/>
                        </a:tabLst>
                      </a:pPr>
                      <a:r>
                        <a:rPr lang="en-US" sz="2400" b="1" dirty="0">
                          <a:effectLst/>
                        </a:rPr>
                        <a:t>in the Torah of Moses</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Proclamation</a:t>
                      </a:r>
                    </a:p>
                    <a:p>
                      <a:pPr>
                        <a:lnSpc>
                          <a:spcPct val="100000"/>
                        </a:lnSpc>
                        <a:spcAft>
                          <a:spcPts val="0"/>
                        </a:spcAft>
                        <a:tabLst>
                          <a:tab pos="228600" algn="l"/>
                          <a:tab pos="457200" algn="l"/>
                          <a:tab pos="685800" algn="l"/>
                          <a:tab pos="914400" algn="l"/>
                          <a:tab pos="1143000" algn="l"/>
                        </a:tabLst>
                      </a:pPr>
                      <a:r>
                        <a:rPr lang="en-US" sz="2400" b="1" dirty="0">
                          <a:effectLst/>
                        </a:rPr>
                        <a:t>to return to and live by</a:t>
                      </a:r>
                    </a:p>
                    <a:p>
                      <a:pPr>
                        <a:lnSpc>
                          <a:spcPct val="100000"/>
                        </a:lnSpc>
                        <a:spcAft>
                          <a:spcPts val="0"/>
                        </a:spcAft>
                        <a:tabLst>
                          <a:tab pos="228600" algn="l"/>
                          <a:tab pos="457200" algn="l"/>
                          <a:tab pos="685800" algn="l"/>
                          <a:tab pos="914400" algn="l"/>
                          <a:tab pos="1143000" algn="l"/>
                        </a:tabLst>
                      </a:pPr>
                      <a:r>
                        <a:rPr lang="en-US" sz="2400" b="1" dirty="0">
                          <a:effectLst/>
                        </a:rPr>
                        <a:t>the Torah of Moses</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nSpc>
                          <a:spcPct val="100000"/>
                        </a:lnSpc>
                        <a:spcAft>
                          <a:spcPts val="0"/>
                        </a:spcAft>
                        <a:tabLst>
                          <a:tab pos="228600" algn="l"/>
                          <a:tab pos="457200" algn="l"/>
                          <a:tab pos="685800" algn="l"/>
                          <a:tab pos="914400" algn="l"/>
                          <a:tab pos="1143000" algn="l"/>
                        </a:tabLst>
                      </a:pPr>
                      <a:r>
                        <a:rPr lang="en-US" sz="2400" b="1" dirty="0">
                          <a:effectLst/>
                        </a:rPr>
                        <a:t>Counsel</a:t>
                      </a:r>
                    </a:p>
                    <a:p>
                      <a:pPr>
                        <a:lnSpc>
                          <a:spcPct val="100000"/>
                        </a:lnSpc>
                        <a:spcAft>
                          <a:spcPts val="0"/>
                        </a:spcAft>
                        <a:tabLst>
                          <a:tab pos="228600" algn="l"/>
                          <a:tab pos="457200" algn="l"/>
                          <a:tab pos="685800" algn="l"/>
                          <a:tab pos="914400" algn="l"/>
                          <a:tab pos="1143000" algn="l"/>
                        </a:tabLst>
                      </a:pPr>
                      <a:r>
                        <a:rPr lang="en-US" sz="2400" b="1" dirty="0">
                          <a:effectLst/>
                        </a:rPr>
                        <a:t>on prudent living</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71490373"/>
                  </a:ext>
                </a:extLst>
              </a:tr>
            </a:tbl>
          </a:graphicData>
        </a:graphic>
      </p:graphicFrame>
    </p:spTree>
    <p:extLst>
      <p:ext uri="{BB962C8B-B14F-4D97-AF65-F5344CB8AC3E}">
        <p14:creationId xmlns:p14="http://schemas.microsoft.com/office/powerpoint/2010/main" val="19256129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4589461-EE77-875D-59B3-F5478C4A446A}"/>
              </a:ext>
            </a:extLst>
          </p:cNvPr>
          <p:cNvSpPr>
            <a:spLocks noGrp="1"/>
          </p:cNvSpPr>
          <p:nvPr>
            <p:ph idx="1"/>
          </p:nvPr>
        </p:nvSpPr>
        <p:spPr>
          <a:xfrm>
            <a:off x="838200" y="939800"/>
            <a:ext cx="10515600" cy="5756835"/>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3.	The Themes of Hebrew Wisdom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538163"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While some of these have already been touched upon, it may be helpful at this point to review some of the motifs that keep recurring in the wisdom writings of the First Testament.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1165225" indent="-627063">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		The divinely ordained ordered nature of the universe. This notion, reflected in the “Creation Odes” in Proverbs (e.g., 8:22–31), provides the basis for the “first principle of wisdom”: “the fear of YHWH.”</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310968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4589461-EE77-875D-59B3-F5478C4A446A}"/>
              </a:ext>
            </a:extLst>
          </p:cNvPr>
          <p:cNvSpPr>
            <a:spLocks noGrp="1"/>
          </p:cNvSpPr>
          <p:nvPr>
            <p:ph idx="1"/>
          </p:nvPr>
        </p:nvSpPr>
        <p:spPr>
          <a:xfrm>
            <a:off x="838200" y="654424"/>
            <a:ext cx="10515600" cy="5871882"/>
          </a:xfrm>
        </p:spPr>
        <p:txBody>
          <a:bodyPr>
            <a:normAutofit lnSpcReduction="10000"/>
          </a:bodyPr>
          <a:lstStyle/>
          <a:p>
            <a:pPr marL="717550" indent="-539750">
              <a:lnSpc>
                <a:spcPct val="120000"/>
              </a:lnSpc>
              <a:spcBef>
                <a:spcPts val="0"/>
              </a:spcBef>
              <a:spcAft>
                <a:spcPts val="600"/>
              </a:spcAft>
              <a:buAutoNum type="alphaLcPeriod" startAt="2"/>
              <a:tabLst>
                <a:tab pos="228600" algn="l"/>
                <a:tab pos="457200" algn="l"/>
                <a:tab pos="685800" algn="l"/>
                <a:tab pos="71755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ambiguity of events and the meaning of life. While one may recognize in principle the order in the universe, it is not always easy to see that order played out in human experience. Thus tension may exist between “the fear of God” and “the knowledge of God.”</a:t>
            </a:r>
          </a:p>
          <a:p>
            <a:pPr marL="717550" indent="-539750">
              <a:lnSpc>
                <a:spcPct val="120000"/>
              </a:lnSpc>
              <a:spcBef>
                <a:spcPts val="0"/>
              </a:spcBef>
              <a:spcAft>
                <a:spcPts val="600"/>
              </a:spcAft>
              <a:buAutoNum type="alphaLcPeriod" startAt="2"/>
              <a:tabLst>
                <a:tab pos="228600" algn="l"/>
                <a:tab pos="457200" algn="l"/>
                <a:tab pos="685800" algn="l"/>
                <a:tab pos="71755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correlation between human behavior on the one hand and punishment and reward on the other. The theological principle that obedience yields blessing and disobedience results in the curse underlies the emphasis on retribution found in many wisdom texts, but it is often presented in pragmatic and secular terms.</a:t>
            </a:r>
            <a:endParaRPr lang="en-US" sz="3000" dirty="0">
              <a:latin typeface="+mn-lt"/>
            </a:endParaRPr>
          </a:p>
        </p:txBody>
      </p:sp>
    </p:spTree>
    <p:extLst>
      <p:ext uri="{BB962C8B-B14F-4D97-AF65-F5344CB8AC3E}">
        <p14:creationId xmlns:p14="http://schemas.microsoft.com/office/powerpoint/2010/main" val="134984040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4589461-EE77-875D-59B3-F5478C4A446A}"/>
              </a:ext>
            </a:extLst>
          </p:cNvPr>
          <p:cNvSpPr>
            <a:spLocks noGrp="1"/>
          </p:cNvSpPr>
          <p:nvPr>
            <p:ph idx="1"/>
          </p:nvPr>
        </p:nvSpPr>
        <p:spPr>
          <a:xfrm>
            <a:off x="279400" y="533400"/>
            <a:ext cx="11633200" cy="6100482"/>
          </a:xfrm>
        </p:spPr>
        <p:txBody>
          <a:bodyPr>
            <a:normAutofit lnSpcReduction="10000"/>
          </a:bodyPr>
          <a:lstStyle/>
          <a:p>
            <a:pPr marL="896938" indent="-538163">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d.		The supreme value of life. “Life,” defined as “long existence characterized by good health, many friends, children, a good reputation, possessions, and wisdom, is presupposed in texts like Prov 3:9–18.</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538163">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e.		The reliability of wisdom. While wisdom is difficult to acquire/find (Job 28), its acquisition is not only open to all, and when it is found it will provide a sure guide for life.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538163">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f.		The personification of Wisdom (and Folly). This theme begins in a small way in Proverbs (1:20–33; 3:13–18; 3:19–20; 8:1–36; 9:1–18) but it comes to full bloom in the Wisdom of Solomon. By the time this book was written it pervaded all of wisdom thinking.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84275962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4589461-EE77-875D-59B3-F5478C4A446A}"/>
              </a:ext>
            </a:extLst>
          </p:cNvPr>
          <p:cNvSpPr>
            <a:spLocks noGrp="1"/>
          </p:cNvSpPr>
          <p:nvPr>
            <p:ph idx="1"/>
          </p:nvPr>
        </p:nvSpPr>
        <p:spPr>
          <a:xfrm>
            <a:off x="233082" y="787400"/>
            <a:ext cx="11555505" cy="5846482"/>
          </a:xfrm>
        </p:spPr>
        <p:txBody>
          <a:bodyPr>
            <a:normAutofit/>
          </a:bodyPr>
          <a:lstStyle/>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4.	The Types of Israelite Wisdom</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	Simple Sayings (Proverbs)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985838"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proverb represents Hebrew wisdom at its basic level. A proverb may be defined as “a short pithy statement in common use.” Proverbs are often colorful word pictures designed to teach a lesson. </a:t>
            </a:r>
          </a:p>
          <a:p>
            <a:pPr marL="896938" indent="-449263">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Proverbial material appears frequently in the First Testament outside the wisdom writings: Gen 10:9; 1 Sam 10:12; 24:14; 2 Sam 5:8; Jer 23:28; Ezek 12:22; 16:44; 18:2. Hundreds of these short proverbs are gathered in Proverbs 22–29. </a:t>
            </a:r>
            <a:endParaRPr lang="en-US" sz="3000" dirty="0">
              <a:latin typeface="+mn-lt"/>
            </a:endParaRPr>
          </a:p>
        </p:txBody>
      </p:sp>
    </p:spTree>
    <p:extLst>
      <p:ext uri="{BB962C8B-B14F-4D97-AF65-F5344CB8AC3E}">
        <p14:creationId xmlns:p14="http://schemas.microsoft.com/office/powerpoint/2010/main" val="191514596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4589461-EE77-875D-59B3-F5478C4A446A}"/>
              </a:ext>
            </a:extLst>
          </p:cNvPr>
          <p:cNvSpPr>
            <a:spLocks noGrp="1"/>
          </p:cNvSpPr>
          <p:nvPr>
            <p:ph idx="1"/>
          </p:nvPr>
        </p:nvSpPr>
        <p:spPr>
          <a:xfrm>
            <a:off x="708212" y="838200"/>
            <a:ext cx="10856259" cy="5795681"/>
          </a:xfrm>
        </p:spPr>
        <p:txBody>
          <a:bodyPr>
            <a:normAutofit/>
          </a:bodyPr>
          <a:lstStyle/>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We find the source of this type of short wisdom statement in everyday experiences of life, both of the common folk and of the royal courtiers.</a:t>
            </a:r>
          </a:p>
          <a:p>
            <a:pPr marL="0" indent="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latin typeface="+mn-lt"/>
              <a:ea typeface="MS Gothic" panose="020B0609070205080204" pitchFamily="49" charset="-128"/>
              <a:cs typeface="Calibri" panose="020F050202020403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	Numerical Sayings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counting and listing of items reflect a combination of the sage’s concern for order and his/her interest in nature. Cf. Prov 6:16–19; 30:11–33.</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220521414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4589461-EE77-875D-59B3-F5478C4A446A}"/>
              </a:ext>
            </a:extLst>
          </p:cNvPr>
          <p:cNvSpPr>
            <a:spLocks noGrp="1"/>
          </p:cNvSpPr>
          <p:nvPr>
            <p:ph idx="1"/>
          </p:nvPr>
        </p:nvSpPr>
        <p:spPr>
          <a:xfrm>
            <a:off x="2205318" y="939800"/>
            <a:ext cx="9359153" cy="5694081"/>
          </a:xfrm>
        </p:spPr>
        <p:txBody>
          <a:bodyPr>
            <a:normAutofit/>
          </a:bodyPr>
          <a:lstStyle/>
          <a:p>
            <a:pPr marL="0" indent="0" algn="l" rtl="0">
              <a:lnSpc>
                <a:spcPct val="100000"/>
              </a:lnSpc>
              <a:spcBef>
                <a:spcPts val="0"/>
              </a:spcBef>
              <a:spcAft>
                <a:spcPts val="600"/>
              </a:spcAft>
              <a:buNone/>
            </a:pPr>
            <a:r>
              <a:rPr lang="en-US" sz="3000" b="1" i="0" u="none" strike="noStrike" baseline="30000" dirty="0">
                <a:solidFill>
                  <a:srgbClr val="FFFFCC"/>
                </a:solidFill>
                <a:latin typeface="+mn-lt"/>
                <a:cs typeface="SBL BibLit" panose="02000000000000000000" pitchFamily="2" charset="-79"/>
              </a:rPr>
              <a:t>24</a:t>
            </a:r>
            <a:r>
              <a:rPr lang="en-US" sz="3000" b="1" i="0" u="none" strike="noStrike" baseline="0" dirty="0">
                <a:solidFill>
                  <a:srgbClr val="FFFFCC"/>
                </a:solidFill>
                <a:latin typeface="+mn-lt"/>
                <a:cs typeface="SBL BibLit" panose="02000000000000000000" pitchFamily="2" charset="-79"/>
              </a:rPr>
              <a:t> Four things on earth are small, </a:t>
            </a:r>
          </a:p>
          <a:p>
            <a:pPr marL="0" indent="0" algn="l" rtl="0">
              <a:lnSpc>
                <a:spcPct val="100000"/>
              </a:lnSpc>
              <a:spcBef>
                <a:spcPts val="0"/>
              </a:spcBef>
              <a:spcAft>
                <a:spcPts val="600"/>
              </a:spcAft>
              <a:buNone/>
            </a:pPr>
            <a:r>
              <a:rPr lang="en-US" sz="3000" b="1" i="0" u="none" strike="noStrike" baseline="0" dirty="0">
                <a:solidFill>
                  <a:srgbClr val="FFFFCC"/>
                </a:solidFill>
                <a:latin typeface="+mn-lt"/>
                <a:cs typeface="SBL BibLit" panose="02000000000000000000" pitchFamily="2" charset="-79"/>
              </a:rPr>
              <a:t>but they are exceedingly wise:</a:t>
            </a:r>
          </a:p>
          <a:p>
            <a:pPr marL="0" indent="0" algn="l" rtl="0">
              <a:lnSpc>
                <a:spcPct val="100000"/>
              </a:lnSpc>
              <a:spcBef>
                <a:spcPts val="0"/>
              </a:spcBef>
              <a:spcAft>
                <a:spcPts val="600"/>
              </a:spcAft>
              <a:buNone/>
            </a:pPr>
            <a:r>
              <a:rPr lang="en-US" sz="3000" b="1" i="0" u="none" strike="noStrike" baseline="30000" dirty="0">
                <a:solidFill>
                  <a:srgbClr val="FFFFCC"/>
                </a:solidFill>
                <a:latin typeface="+mn-lt"/>
                <a:cs typeface="SBL BibLit" panose="02000000000000000000" pitchFamily="2" charset="-79"/>
              </a:rPr>
              <a:t>25</a:t>
            </a:r>
            <a:r>
              <a:rPr lang="en-US" sz="3000" b="1" i="0" u="none" strike="noStrike" baseline="0" dirty="0">
                <a:solidFill>
                  <a:srgbClr val="FFFFCC"/>
                </a:solidFill>
                <a:latin typeface="+mn-lt"/>
                <a:cs typeface="SBL BibLit" panose="02000000000000000000" pitchFamily="2" charset="-79"/>
              </a:rPr>
              <a:t> the ants are a people not strong, </a:t>
            </a:r>
          </a:p>
          <a:p>
            <a:pPr marL="0" indent="0" algn="l" rtl="0">
              <a:lnSpc>
                <a:spcPct val="100000"/>
              </a:lnSpc>
              <a:spcBef>
                <a:spcPts val="0"/>
              </a:spcBef>
              <a:spcAft>
                <a:spcPts val="600"/>
              </a:spcAft>
              <a:buNone/>
            </a:pPr>
            <a:r>
              <a:rPr lang="en-US" sz="3000" b="1" i="0" u="none" strike="noStrike" baseline="0" dirty="0">
                <a:solidFill>
                  <a:srgbClr val="FFFFCC"/>
                </a:solidFill>
                <a:latin typeface="+mn-lt"/>
                <a:cs typeface="SBL BibLit" panose="02000000000000000000" pitchFamily="2" charset="-79"/>
              </a:rPr>
              <a:t>yet they provide their food in the summer;</a:t>
            </a:r>
          </a:p>
          <a:p>
            <a:pPr marL="0" indent="0" algn="l" rtl="0">
              <a:lnSpc>
                <a:spcPct val="100000"/>
              </a:lnSpc>
              <a:spcBef>
                <a:spcPts val="0"/>
              </a:spcBef>
              <a:spcAft>
                <a:spcPts val="600"/>
              </a:spcAft>
              <a:buNone/>
            </a:pPr>
            <a:r>
              <a:rPr lang="en-US" sz="3000" b="1" i="0" u="none" strike="noStrike" baseline="30000" dirty="0">
                <a:solidFill>
                  <a:srgbClr val="FFFFCC"/>
                </a:solidFill>
                <a:latin typeface="+mn-lt"/>
                <a:cs typeface="SBL BibLit" panose="02000000000000000000" pitchFamily="2" charset="-79"/>
              </a:rPr>
              <a:t>26</a:t>
            </a:r>
            <a:r>
              <a:rPr lang="en-US" sz="3000" b="1" i="0" u="none" strike="noStrike" baseline="0" dirty="0">
                <a:solidFill>
                  <a:srgbClr val="FFFFCC"/>
                </a:solidFill>
                <a:latin typeface="+mn-lt"/>
                <a:cs typeface="SBL BibLit" panose="02000000000000000000" pitchFamily="2" charset="-79"/>
              </a:rPr>
              <a:t> the rock badgers are a people not mighty, </a:t>
            </a:r>
          </a:p>
          <a:p>
            <a:pPr marL="0" indent="0" algn="l" rtl="0">
              <a:lnSpc>
                <a:spcPct val="100000"/>
              </a:lnSpc>
              <a:spcBef>
                <a:spcPts val="0"/>
              </a:spcBef>
              <a:spcAft>
                <a:spcPts val="600"/>
              </a:spcAft>
              <a:buNone/>
            </a:pPr>
            <a:r>
              <a:rPr lang="en-US" sz="3000" b="1" i="0" u="none" strike="noStrike" baseline="0" dirty="0">
                <a:solidFill>
                  <a:srgbClr val="FFFFCC"/>
                </a:solidFill>
                <a:latin typeface="+mn-lt"/>
                <a:cs typeface="SBL BibLit" panose="02000000000000000000" pitchFamily="2" charset="-79"/>
              </a:rPr>
              <a:t>yet they make their homes in the cliffs;</a:t>
            </a:r>
          </a:p>
          <a:p>
            <a:pPr marL="0" indent="0" algn="l" rtl="0">
              <a:lnSpc>
                <a:spcPct val="100000"/>
              </a:lnSpc>
              <a:spcBef>
                <a:spcPts val="0"/>
              </a:spcBef>
              <a:spcAft>
                <a:spcPts val="600"/>
              </a:spcAft>
              <a:buNone/>
            </a:pPr>
            <a:r>
              <a:rPr lang="en-US" sz="3000" b="1" i="0" u="none" strike="noStrike" baseline="30000" dirty="0">
                <a:solidFill>
                  <a:srgbClr val="FFFFCC"/>
                </a:solidFill>
                <a:latin typeface="+mn-lt"/>
                <a:cs typeface="SBL BibLit" panose="02000000000000000000" pitchFamily="2" charset="-79"/>
              </a:rPr>
              <a:t>27</a:t>
            </a:r>
            <a:r>
              <a:rPr lang="en-US" sz="3000" b="1" i="0" u="none" strike="noStrike" baseline="0" dirty="0">
                <a:solidFill>
                  <a:srgbClr val="FFFFCC"/>
                </a:solidFill>
                <a:latin typeface="+mn-lt"/>
                <a:cs typeface="SBL BibLit" panose="02000000000000000000" pitchFamily="2" charset="-79"/>
              </a:rPr>
              <a:t> the locusts have no king, </a:t>
            </a:r>
          </a:p>
          <a:p>
            <a:pPr marL="0" indent="0" algn="l" rtl="0">
              <a:lnSpc>
                <a:spcPct val="100000"/>
              </a:lnSpc>
              <a:spcBef>
                <a:spcPts val="0"/>
              </a:spcBef>
              <a:spcAft>
                <a:spcPts val="600"/>
              </a:spcAft>
              <a:buNone/>
            </a:pPr>
            <a:r>
              <a:rPr lang="en-US" sz="3000" b="1" i="0" u="none" strike="noStrike" baseline="0" dirty="0">
                <a:solidFill>
                  <a:srgbClr val="FFFFCC"/>
                </a:solidFill>
                <a:latin typeface="+mn-lt"/>
                <a:cs typeface="SBL BibLit" panose="02000000000000000000" pitchFamily="2" charset="-79"/>
              </a:rPr>
              <a:t>yet all of them march in rank;</a:t>
            </a:r>
          </a:p>
          <a:p>
            <a:pPr marL="0" indent="0" algn="l" rtl="0">
              <a:lnSpc>
                <a:spcPct val="100000"/>
              </a:lnSpc>
              <a:spcBef>
                <a:spcPts val="0"/>
              </a:spcBef>
              <a:spcAft>
                <a:spcPts val="600"/>
              </a:spcAft>
              <a:buNone/>
            </a:pPr>
            <a:r>
              <a:rPr lang="en-US" sz="3000" b="1" i="0" u="none" strike="noStrike" baseline="30000" dirty="0">
                <a:solidFill>
                  <a:srgbClr val="FFFFCC"/>
                </a:solidFill>
                <a:latin typeface="+mn-lt"/>
                <a:cs typeface="SBL BibLit" panose="02000000000000000000" pitchFamily="2" charset="-79"/>
              </a:rPr>
              <a:t>28</a:t>
            </a:r>
            <a:r>
              <a:rPr lang="en-US" sz="3000" b="1" i="0" u="none" strike="noStrike" baseline="0" dirty="0">
                <a:solidFill>
                  <a:srgbClr val="FFFFCC"/>
                </a:solidFill>
                <a:latin typeface="+mn-lt"/>
                <a:cs typeface="SBL BibLit" panose="02000000000000000000" pitchFamily="2" charset="-79"/>
              </a:rPr>
              <a:t> the lizard you can take in your hands,</a:t>
            </a:r>
          </a:p>
          <a:p>
            <a:pPr marL="0" indent="0" algn="l" rtl="0">
              <a:lnSpc>
                <a:spcPct val="100000"/>
              </a:lnSpc>
              <a:spcBef>
                <a:spcPts val="0"/>
              </a:spcBef>
              <a:spcAft>
                <a:spcPts val="600"/>
              </a:spcAft>
              <a:buNone/>
            </a:pPr>
            <a:r>
              <a:rPr lang="en-US" sz="3000" b="1" i="0" u="none" strike="noStrike" baseline="0" dirty="0">
                <a:solidFill>
                  <a:srgbClr val="FFFFCC"/>
                </a:solidFill>
                <a:latin typeface="+mn-lt"/>
                <a:cs typeface="SBL BibLit" panose="02000000000000000000" pitchFamily="2" charset="-79"/>
              </a:rPr>
              <a:t>yet it is in kings' palaces. (Prov 30:24-28 ESV)</a:t>
            </a:r>
            <a:r>
              <a:rPr lang="en-US" sz="3000" b="1" dirty="0">
                <a:solidFill>
                  <a:srgbClr val="FFFFCC"/>
                </a:solidFill>
                <a:effectLst/>
                <a:latin typeface="+mn-lt"/>
                <a:ea typeface="MS Gothic" panose="020B0609070205080204" pitchFamily="49" charset="-128"/>
                <a:cs typeface="Calibri" panose="020F0502020204030204" pitchFamily="34" charset="0"/>
              </a:rPr>
              <a:t>	</a:t>
            </a:r>
            <a:endParaRPr lang="en-US" sz="3000" dirty="0">
              <a:latin typeface="+mn-lt"/>
            </a:endParaRPr>
          </a:p>
        </p:txBody>
      </p:sp>
    </p:spTree>
    <p:extLst>
      <p:ext uri="{BB962C8B-B14F-4D97-AF65-F5344CB8AC3E}">
        <p14:creationId xmlns:p14="http://schemas.microsoft.com/office/powerpoint/2010/main" val="339323490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4589461-EE77-875D-59B3-F5478C4A446A}"/>
              </a:ext>
            </a:extLst>
          </p:cNvPr>
          <p:cNvSpPr>
            <a:spLocks noGrp="1"/>
          </p:cNvSpPr>
          <p:nvPr>
            <p:ph idx="1"/>
          </p:nvPr>
        </p:nvSpPr>
        <p:spPr>
          <a:xfrm>
            <a:off x="708212" y="546100"/>
            <a:ext cx="11053482" cy="6087782"/>
          </a:xfrm>
        </p:spPr>
        <p:txBody>
          <a:bodyPr>
            <a:normAutofit/>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c.	Long Didactic Poems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These are often introduced with “My son,” or “I will tell you,” and cast as second person commands. Their aim is to persuade the young to adopt a certain style of life. In the case of the former, the wise man (the teacher) is portrayed as a father exhorting his son (the pupil) to pay heed to the speech that follows. Ten of these lectures are preserved in Proverbs 1–9: 1:8–19; 2:1–22; 3:1–12; 3:21–35; 4:1–9; 4:10–19; 4:20–27; 5:1–23; 6:20–35; 7:1–27.</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d.	</a:t>
            </a:r>
            <a:r>
              <a:rPr lang="en-US" sz="3000" b="1" dirty="0" err="1">
                <a:solidFill>
                  <a:srgbClr val="FFFFCC"/>
                </a:solidFill>
                <a:effectLst/>
                <a:latin typeface="+mn-lt"/>
                <a:ea typeface="MS Gothic" panose="020B0609070205080204" pitchFamily="49" charset="-128"/>
                <a:cs typeface="Calibri" panose="020F0502020204030204" pitchFamily="34" charset="0"/>
              </a:rPr>
              <a:t>Beattitudinal</a:t>
            </a:r>
            <a:r>
              <a:rPr lang="en-US" sz="3000" b="1" dirty="0">
                <a:solidFill>
                  <a:srgbClr val="FFFFCC"/>
                </a:solidFill>
                <a:effectLst/>
                <a:latin typeface="+mn-lt"/>
                <a:ea typeface="MS Gothic" panose="020B0609070205080204" pitchFamily="49" charset="-128"/>
                <a:cs typeface="Calibri" panose="020F0502020204030204" pitchFamily="34" charset="0"/>
              </a:rPr>
              <a:t> Poems</a:t>
            </a:r>
          </a:p>
          <a:p>
            <a:pPr marL="447675"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Some wisdom texts begin with “How privileged/blessed are . . . “: Prov 3:13–20; Psalms 1, 32, 34:8, 112, 128; Matt 5:3–12.</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p:txBody>
      </p:sp>
    </p:spTree>
    <p:extLst>
      <p:ext uri="{BB962C8B-B14F-4D97-AF65-F5344CB8AC3E}">
        <p14:creationId xmlns:p14="http://schemas.microsoft.com/office/powerpoint/2010/main" val="2604505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838199" y="537882"/>
            <a:ext cx="11022107" cy="5970494"/>
          </a:xfrm>
        </p:spPr>
        <p:txBody>
          <a:bodyPr>
            <a:norm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For most Christians the Psalms and the Proverbs are the favorite books of the First Testament. These literary works describe people’s relationship with God from the perspective of the human. Because they reflect the entire range of human emotions, there are passages that will minister to us in any situation in life.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prophets also have direct and obvious relevance. In contrast to narrative historiography, in which the message is generally implicit, here the sermon is explicit. The prophetic messages have a powerfully vocative and oral character, calling for direct application. The transference of the prophetic truth to the contemporary scene is often readily achieved. </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0850273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EEF27-BE73-2DCC-5A97-C2DCB079458F}"/>
              </a:ext>
            </a:extLst>
          </p:cNvPr>
          <p:cNvSpPr>
            <a:spLocks noGrp="1"/>
          </p:cNvSpPr>
          <p:nvPr>
            <p:ph type="title"/>
          </p:nvPr>
        </p:nvSpPr>
        <p:spPr/>
        <p:txBody>
          <a:bodyPr>
            <a:normAutofit/>
          </a:bodyPr>
          <a:lstStyle/>
          <a:p>
            <a:endParaRPr lang="en-US" sz="3000">
              <a:latin typeface="+mn-lt"/>
            </a:endParaRPr>
          </a:p>
        </p:txBody>
      </p:sp>
      <p:sp>
        <p:nvSpPr>
          <p:cNvPr id="3" name="Content Placeholder 2">
            <a:extLst>
              <a:ext uri="{FF2B5EF4-FFF2-40B4-BE49-F238E27FC236}">
                <a16:creationId xmlns:a16="http://schemas.microsoft.com/office/drawing/2014/main" id="{4EBCB797-9C9C-B3E3-A5FA-C26EDD32F23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8598618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85979" y="1682259"/>
            <a:ext cx="10013576" cy="3905043"/>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40</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Responding Personally</a:t>
            </a:r>
          </a:p>
          <a:p>
            <a:pPr algn="ctr">
              <a:lnSpc>
                <a:spcPct val="107000"/>
              </a:lnSpc>
              <a:spcAft>
                <a:spcPts val="800"/>
              </a:spcAft>
              <a:tabLst>
                <a:tab pos="228600" algn="l"/>
                <a:tab pos="457200" algn="l"/>
                <a:tab pos="685800" algn="l"/>
                <a:tab pos="914400" algn="l"/>
                <a:tab pos="1143000" algn="l"/>
              </a:tabLst>
            </a:pPr>
            <a:r>
              <a:rPr lang="en-US" sz="44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to the Grace and Glory of God </a:t>
            </a:r>
          </a:p>
          <a:p>
            <a:pPr algn="ctr">
              <a:lnSpc>
                <a:spcPct val="107000"/>
              </a:lnSpc>
              <a:spcAft>
                <a:spcPts val="800"/>
              </a:spcAft>
              <a:tabLst>
                <a:tab pos="228600" algn="l"/>
                <a:tab pos="457200" algn="l"/>
                <a:tab pos="685800" algn="l"/>
                <a:tab pos="914400" algn="l"/>
                <a:tab pos="1143000" algn="l"/>
              </a:tabLst>
            </a:pPr>
            <a:r>
              <a:rPr lang="en-US" sz="40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with Godly “Fear” and Righteous Living</a:t>
            </a:r>
            <a:endParaRPr lang="en-US" sz="40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algn="ctr">
              <a:lnSpc>
                <a:spcPct val="107000"/>
              </a:lnSpc>
              <a:spcAft>
                <a:spcPts val="600"/>
              </a:spcAft>
              <a:tabLst>
                <a:tab pos="228600" algn="l"/>
                <a:tab pos="457200" algn="l"/>
                <a:tab pos="685800" algn="l"/>
                <a:tab pos="914400" algn="l"/>
                <a:tab pos="1143000" algn="l"/>
              </a:tabLst>
            </a:pPr>
            <a:r>
              <a:rPr lang="en-US" sz="40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(The book of Proverbs)</a:t>
            </a:r>
            <a:endParaRPr lang="en-US" sz="40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2618061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00FC9-4FAF-2C06-11F0-9D315705431E}"/>
              </a:ext>
            </a:extLst>
          </p:cNvPr>
          <p:cNvSpPr>
            <a:spLocks noGrp="1"/>
          </p:cNvSpPr>
          <p:nvPr>
            <p:ph type="title"/>
          </p:nvPr>
        </p:nvSpPr>
        <p:spPr>
          <a:xfrm>
            <a:off x="824752" y="520700"/>
            <a:ext cx="10515600" cy="818216"/>
          </a:xfrm>
        </p:spPr>
        <p:txBody>
          <a:bodyPr/>
          <a:lstStyle/>
          <a:p>
            <a:pPr algn="ctr"/>
            <a:r>
              <a:rPr lang="en-US" sz="3000" b="1" dirty="0">
                <a:solidFill>
                  <a:srgbClr val="FFFFCC"/>
                </a:solidFill>
                <a:latin typeface="+mn-lt"/>
              </a:rPr>
              <a:t>The Book of Proverbs</a:t>
            </a:r>
          </a:p>
        </p:txBody>
      </p:sp>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19953" y="1066800"/>
            <a:ext cx="11125199" cy="5638800"/>
          </a:xfrm>
        </p:spPr>
        <p:txBody>
          <a:bodyPr>
            <a:normAutofit lnSpcReduction="10000"/>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1.	Title (1:1)</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	The Nature of the Book</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627063" indent="0">
              <a:lnSpc>
                <a:spcPct val="120000"/>
              </a:lnSpc>
              <a:spcBef>
                <a:spcPts val="0"/>
              </a:spcBef>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word </a:t>
            </a:r>
            <a:r>
              <a:rPr lang="en-US" sz="3000" b="1" i="1" dirty="0" err="1">
                <a:solidFill>
                  <a:srgbClr val="FFFFCC"/>
                </a:solidFill>
                <a:effectLst/>
                <a:latin typeface="+mn-lt"/>
                <a:ea typeface="MS Gothic" panose="020B0609070205080204" pitchFamily="49" charset="-128"/>
                <a:cs typeface="Calibri" panose="020F0502020204030204" pitchFamily="34" charset="0"/>
              </a:rPr>
              <a:t>mĕšālîm</a:t>
            </a:r>
            <a:r>
              <a:rPr lang="en-US" sz="3000" b="1" dirty="0">
                <a:solidFill>
                  <a:srgbClr val="FFFFCC"/>
                </a:solidFill>
                <a:effectLst/>
                <a:latin typeface="+mn-lt"/>
                <a:ea typeface="MS Gothic" panose="020B0609070205080204" pitchFamily="49" charset="-128"/>
                <a:cs typeface="Calibri" panose="020F0502020204030204" pitchFamily="34" charset="0"/>
              </a:rPr>
              <a:t>, “proverbs,” has a wide range of applications in the First Testament: folk sayings (1 Sam 10:12; Ezek 18:2), enigmatic sayings (Ezek 21:5), taunting speech (Isa 14:4), visionary or apocalyptic discourse (Num. 23:7), didactic discourse (Ps 49:78), argumentation (Job 29:1). </a:t>
            </a:r>
          </a:p>
          <a:p>
            <a:pPr marL="627063" indent="0">
              <a:lnSpc>
                <a:spcPct val="120000"/>
              </a:lnSpc>
              <a:spcBef>
                <a:spcPts val="0"/>
              </a:spcBef>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this book the word is used in two senses: instructional discourses (1:7–9:18; 31:10–31) and aphoristic statements (10:1–19:27).</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dirty="0">
              <a:latin typeface="+mn-lt"/>
            </a:endParaRPr>
          </a:p>
          <a:p>
            <a:pPr marL="0" indent="0">
              <a:buNone/>
            </a:pPr>
            <a:endParaRPr lang="en-US" sz="3000" dirty="0">
              <a:latin typeface="+mn-lt"/>
            </a:endParaRPr>
          </a:p>
        </p:txBody>
      </p:sp>
    </p:spTree>
    <p:extLst>
      <p:ext uri="{BB962C8B-B14F-4D97-AF65-F5344CB8AC3E}">
        <p14:creationId xmlns:p14="http://schemas.microsoft.com/office/powerpoint/2010/main" val="231182811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19953" y="736600"/>
            <a:ext cx="11125199" cy="5969000"/>
          </a:xfrm>
        </p:spPr>
        <p:txBody>
          <a:bodyPr>
            <a:normAutofit/>
          </a:bodyPr>
          <a:lstStyle/>
          <a:p>
            <a:pPr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designation “proverbs,” has an important bearing on how we interpret this book. These are not prophecies received directly from God, nor unconditional promises that we apply to our own lives. We might reflect on how this affects our interpretation of a verse like 22:6:</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“Train up a child in the way he should go,</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And when he is old, he will not depart from it.”</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First, the word for “child,” does not mean infant, or toddler, or small boy. In the context of the book it refers to a youth who is preparing for adulthood as a responsible member of the community.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buNone/>
            </a:pPr>
            <a:endParaRPr lang="en-US" sz="3000" b="1" dirty="0">
              <a:solidFill>
                <a:srgbClr val="FFFFCC"/>
              </a:solidFill>
              <a:latin typeface="+mn-lt"/>
            </a:endParaRPr>
          </a:p>
          <a:p>
            <a:pPr marL="0" indent="0">
              <a:buNone/>
            </a:pPr>
            <a:endParaRPr lang="en-US" sz="3000" dirty="0">
              <a:latin typeface="+mn-lt"/>
            </a:endParaRPr>
          </a:p>
        </p:txBody>
      </p:sp>
    </p:spTree>
    <p:extLst>
      <p:ext uri="{BB962C8B-B14F-4D97-AF65-F5344CB8AC3E}">
        <p14:creationId xmlns:p14="http://schemas.microsoft.com/office/powerpoint/2010/main" val="381303292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19953" y="812800"/>
            <a:ext cx="11250706" cy="5892800"/>
          </a:xfrm>
        </p:spPr>
        <p:txBody>
          <a:bodyPr>
            <a:normAutofit/>
          </a:bodyPr>
          <a:lstStyle/>
          <a:p>
            <a:pPr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Second, “the way he should go,” does not mean in accordance with his aptitudes, temperament, or gifts, or even his stage of development, but future responsible conduct as an adult.</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Third, “when he is old” refers less to a stage in life than to a status within the community, that is “when he functions as an elder.”</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Fourth, “he will not depart from it,” is not an unconditional promise but a statement of principle. The point of the proverb is that if you want your son to function as a responsible and moral member of the community, you must train him for that office. It will not happen automatically. As a general rule, good elders have been properly prepared for the office in their youth.</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10000"/>
              </a:lnSpc>
              <a:spcBef>
                <a:spcPts val="0"/>
              </a:spcBef>
              <a:spcAft>
                <a:spcPts val="600"/>
              </a:spcAft>
              <a:buNone/>
            </a:pPr>
            <a:endParaRPr lang="en-US" sz="3000" b="1" dirty="0">
              <a:solidFill>
                <a:srgbClr val="FFFFCC"/>
              </a:solidFill>
              <a:latin typeface="+mn-lt"/>
            </a:endParaRPr>
          </a:p>
          <a:p>
            <a:pPr marL="0" indent="0">
              <a:buNone/>
            </a:pPr>
            <a:endParaRPr lang="en-US" sz="3000" dirty="0">
              <a:latin typeface="+mn-lt"/>
            </a:endParaRPr>
          </a:p>
        </p:txBody>
      </p:sp>
    </p:spTree>
    <p:extLst>
      <p:ext uri="{BB962C8B-B14F-4D97-AF65-F5344CB8AC3E}">
        <p14:creationId xmlns:p14="http://schemas.microsoft.com/office/powerpoint/2010/main" val="35311434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19953" y="990600"/>
            <a:ext cx="11510682" cy="5715000"/>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	The Credits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20000"/>
              </a:lnSpc>
              <a:spcBef>
                <a:spcPts val="0"/>
              </a:spcBef>
              <a:spcAft>
                <a:spcPts val="600"/>
              </a:spcAft>
              <a:buNone/>
              <a:tabLst>
                <a:tab pos="889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Although many people interpret “the proverbs of Solomon” to mean that Solomon was the author of the entire work, 25:1 indicates that he cannot have been. The expression could have several other meanings: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Solomon was the principal author;</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Solomon was the collector;</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Solomon was the promoter, sponsor of the collection;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Solomon was the man of renown associated with proverbs.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pPr>
            <a:endParaRPr lang="en-US" sz="3000" b="1" dirty="0">
              <a:solidFill>
                <a:srgbClr val="FFFFCC"/>
              </a:solidFill>
              <a:latin typeface="+mn-lt"/>
            </a:endParaRPr>
          </a:p>
          <a:p>
            <a:pPr marL="0" indent="0">
              <a:buNone/>
            </a:pPr>
            <a:endParaRPr lang="en-US" sz="3000" dirty="0">
              <a:latin typeface="+mn-lt"/>
            </a:endParaRPr>
          </a:p>
        </p:txBody>
      </p:sp>
    </p:spTree>
    <p:extLst>
      <p:ext uri="{BB962C8B-B14F-4D97-AF65-F5344CB8AC3E}">
        <p14:creationId xmlns:p14="http://schemas.microsoft.com/office/powerpoint/2010/main" val="139556091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19953" y="647700"/>
            <a:ext cx="11510682" cy="6057900"/>
          </a:xfrm>
        </p:spPr>
        <p:txBody>
          <a:bodyPr>
            <a:normAutofit/>
          </a:bodyPr>
          <a:lstStyle/>
          <a:p>
            <a:pPr indent="0">
              <a:lnSpc>
                <a:spcPct val="12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connection with Solomon is based on his own wisdom (1 Kgs 11:23) and his interest in wisdom enterprises (4:29–34). </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2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Solomon may well have had a hand in the writing and gathering of proverbial material. He may have been the author of many of the proverbs found in chapters 1–24, even if he was not responsible for the final form of this major segment. </a:t>
            </a:r>
          </a:p>
          <a:p>
            <a:pPr indent="0">
              <a:lnSpc>
                <a:spcPct val="12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On the other hand, even if he was not the author of these specific proverbs, they may have been gathered and compiled under his royal patronage. </a:t>
            </a:r>
            <a:endParaRPr lang="en-US" sz="3000" dirty="0">
              <a:latin typeface="+mn-lt"/>
            </a:endParaRPr>
          </a:p>
        </p:txBody>
      </p:sp>
    </p:spTree>
    <p:extLst>
      <p:ext uri="{BB962C8B-B14F-4D97-AF65-F5344CB8AC3E}">
        <p14:creationId xmlns:p14="http://schemas.microsoft.com/office/powerpoint/2010/main" val="25969453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19953" y="851647"/>
            <a:ext cx="11510682" cy="5853953"/>
          </a:xfrm>
        </p:spPr>
        <p:txBody>
          <a:bodyPr>
            <a:normAutofit/>
          </a:bodyPr>
          <a:lstStyle/>
          <a:p>
            <a:pPr indent="0">
              <a:lnSpc>
                <a:spcPct val="12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lectures in Proverbs 1–9 look like deliberate literary creations, perhaps by a court sage. Chapters 10:1–22:16 have the appearance of randomly recorded proverbial sayings gathered from throughout the nation. 22:17–24:22 appears to have been patterned after “The Sayings of Amenemope,” an Egyptian work. Originally these three (plus 24:23–34) may well have existed as independent literary units, being brought together by a later editor.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pPr>
            <a:endParaRPr lang="en-US" sz="3000" b="1" dirty="0">
              <a:solidFill>
                <a:srgbClr val="FFFFCC"/>
              </a:solidFill>
              <a:latin typeface="+mn-lt"/>
            </a:endParaRPr>
          </a:p>
          <a:p>
            <a:pPr marL="0" indent="0">
              <a:buNone/>
            </a:pPr>
            <a:endParaRPr lang="en-US" sz="3000" dirty="0">
              <a:latin typeface="+mn-lt"/>
            </a:endParaRPr>
          </a:p>
        </p:txBody>
      </p:sp>
    </p:spTree>
    <p:extLst>
      <p:ext uri="{BB962C8B-B14F-4D97-AF65-F5344CB8AC3E}">
        <p14:creationId xmlns:p14="http://schemas.microsoft.com/office/powerpoint/2010/main" val="149918884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19953" y="1016000"/>
            <a:ext cx="11510682" cy="5689600"/>
          </a:xfrm>
        </p:spPr>
        <p:txBody>
          <a:bodyPr>
            <a:normAutofit/>
          </a:bodyPr>
          <a:lstStyle/>
          <a:p>
            <a:pPr indent="0">
              <a:lnSpc>
                <a:spcPct val="12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a:t>
            </a:r>
            <a:r>
              <a:rPr lang="en-US" sz="3000" b="1" dirty="0" err="1">
                <a:solidFill>
                  <a:srgbClr val="FFFFCC"/>
                </a:solidFill>
                <a:effectLst/>
                <a:latin typeface="+mn-lt"/>
                <a:ea typeface="MS Gothic" panose="020B0609070205080204" pitchFamily="49" charset="-128"/>
                <a:cs typeface="Calibri" panose="020F0502020204030204" pitchFamily="34" charset="0"/>
              </a:rPr>
              <a:t>Hezekian</a:t>
            </a:r>
            <a:r>
              <a:rPr lang="en-US" sz="3000" b="1" dirty="0">
                <a:solidFill>
                  <a:srgbClr val="FFFFCC"/>
                </a:solidFill>
                <a:effectLst/>
                <a:latin typeface="+mn-lt"/>
                <a:ea typeface="MS Gothic" panose="020B0609070205080204" pitchFamily="49" charset="-128"/>
                <a:cs typeface="Calibri" panose="020F0502020204030204" pitchFamily="34" charset="0"/>
              </a:rPr>
              <a:t> collection (25:1–29:27) represents a late eighth or early seventh century supplement. Hezekiah’s imitation of Solomon as a patron of Israelite wisdom represented just one aspect of broader campaign to restore the glories of the old United Kingdom. </a:t>
            </a:r>
            <a:endParaRPr lang="en-US" sz="3000" b="1" dirty="0">
              <a:solidFill>
                <a:srgbClr val="FFFFCC"/>
              </a:solidFill>
              <a:effectLst/>
              <a:latin typeface="+mn-lt"/>
              <a:ea typeface="Calibri" panose="020F0502020204030204" pitchFamily="34" charset="0"/>
              <a:cs typeface="Arial" panose="020B0604020202020204" pitchFamily="34" charset="0"/>
            </a:endParaRPr>
          </a:p>
          <a:p>
            <a:pPr indent="0">
              <a:lnSpc>
                <a:spcPct val="12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Appendices (30–31) represent additional supplements to the growing handbook of Hebrew proverbial wisdom. The dates of their incorporation are impossible to determine.</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pPr>
            <a:endParaRPr lang="en-US" sz="3000" b="1" dirty="0">
              <a:solidFill>
                <a:srgbClr val="FFFFCC"/>
              </a:solidFill>
              <a:latin typeface="+mn-lt"/>
            </a:endParaRPr>
          </a:p>
          <a:p>
            <a:pPr marL="0" indent="0">
              <a:buNone/>
            </a:pPr>
            <a:endParaRPr lang="en-US" sz="3000" dirty="0">
              <a:latin typeface="+mn-lt"/>
            </a:endParaRPr>
          </a:p>
        </p:txBody>
      </p:sp>
    </p:spTree>
    <p:extLst>
      <p:ext uri="{BB962C8B-B14F-4D97-AF65-F5344CB8AC3E}">
        <p14:creationId xmlns:p14="http://schemas.microsoft.com/office/powerpoint/2010/main" val="98563712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19953" y="723900"/>
            <a:ext cx="11510682" cy="5981700"/>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2.	The Preamble (1:2–7)</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is the thesis statement for the present course on “Wisdom 101.” The words used to describe the goal of the book represent the total of human accomplishments, both moral and intellectual. </a:t>
            </a:r>
          </a:p>
          <a:p>
            <a:pPr marL="447675"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is a description of the diploma that awaits the diligent student: knowledge, understanding, insight, perception, discipline, prudence, righteousness, justice, integrity, appreciation for ideas well expressed. </a:t>
            </a:r>
          </a:p>
          <a:p>
            <a:pPr marL="447675"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As for the student, he is a young man, fundamentally the naive, easily influenced, and foolish. </a:t>
            </a:r>
            <a:endParaRPr lang="en-US" sz="3000" dirty="0">
              <a:latin typeface="+mn-lt"/>
            </a:endParaRPr>
          </a:p>
        </p:txBody>
      </p:sp>
    </p:spTree>
    <p:extLst>
      <p:ext uri="{BB962C8B-B14F-4D97-AF65-F5344CB8AC3E}">
        <p14:creationId xmlns:p14="http://schemas.microsoft.com/office/powerpoint/2010/main" val="2091302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FE6E88-7C15-DD59-CF7A-9687095BC3D2}"/>
              </a:ext>
            </a:extLst>
          </p:cNvPr>
          <p:cNvSpPr>
            <a:spLocks noGrp="1"/>
          </p:cNvSpPr>
          <p:nvPr>
            <p:ph idx="1"/>
          </p:nvPr>
        </p:nvSpPr>
        <p:spPr>
          <a:xfrm>
            <a:off x="838199" y="648586"/>
            <a:ext cx="11022107" cy="6039084"/>
          </a:xfrm>
        </p:spPr>
        <p:txBody>
          <a:bodyPr>
            <a:normAutofit fontScale="92500"/>
          </a:bodyPr>
          <a:lstStyle/>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While the technicalities of poetic grammatical and syntactical style may render these works more difficult to understand than narrative (assuming one is working from the Hebrew), there is no problem making the message relevant.</a:t>
            </a:r>
          </a:p>
          <a:p>
            <a:pPr marL="0" indent="0">
              <a:lnSpc>
                <a:spcPct val="11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latin typeface="+mn-lt"/>
              <a:ea typeface="MS Gothic" panose="020B0609070205080204" pitchFamily="49" charset="-128"/>
              <a:cs typeface="Calibri" panose="020F050202020403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2.	The Problems of Hebrew Poetry</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717550" indent="-71755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a.	The First Testament never formally distinguishes between poetry and prose. In fact, the boundaries between prose and poetry are quite imprecise. There are many texts in which it is difficult to determine whether the author is expressing himself poetically or in prose. But there are also many texts where the shift is so abrupt even a novice will notice it: Exodus 14 to 15; Judges 4 to 5.</a:t>
            </a:r>
          </a:p>
          <a:p>
            <a:pPr marL="896938" indent="-449263">
              <a:lnSpc>
                <a:spcPct val="107000"/>
              </a:lnSpc>
              <a:spcAft>
                <a:spcPts val="600"/>
              </a:spcAft>
              <a:buNone/>
              <a:tabLst>
                <a:tab pos="228600" algn="l"/>
                <a:tab pos="685800" algn="l"/>
                <a:tab pos="896938" algn="l"/>
                <a:tab pos="914400" algn="l"/>
                <a:tab pos="1143000" algn="l"/>
              </a:tabLst>
            </a:pPr>
            <a:endParaRPr lang="en-US" sz="3000"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095341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762000" y="869576"/>
            <a:ext cx="10883154" cy="5836024"/>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thesis statement also lays down the fundamental premise, the prerequisite for this course on Wisdom 101: The fear of YHWH is the beginning/chief principle of wisdom. </a:t>
            </a:r>
          </a:p>
          <a:p>
            <a:pPr marL="0" indent="0">
              <a:lnSpc>
                <a:spcPct val="12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But what does wisdom involve? The answer: intellectual development, moral perception, discriminating acumen, thirst for learning, and literary appreciation. Anyone who rejects these is a fool.</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20000"/>
              </a:lnSpc>
              <a:spcBef>
                <a:spcPts val="0"/>
              </a:spcBef>
              <a:spcAft>
                <a:spcPts val="600"/>
              </a:spcAft>
              <a:buNone/>
            </a:pPr>
            <a:endParaRPr lang="en-US" sz="3000" b="1" dirty="0">
              <a:solidFill>
                <a:srgbClr val="FFFFCC"/>
              </a:solidFill>
              <a:latin typeface="+mn-lt"/>
            </a:endParaRPr>
          </a:p>
          <a:p>
            <a:pPr marL="0" indent="0">
              <a:buNone/>
            </a:pPr>
            <a:endParaRPr lang="en-US" sz="3000" dirty="0">
              <a:latin typeface="+mn-lt"/>
            </a:endParaRPr>
          </a:p>
        </p:txBody>
      </p:sp>
    </p:spTree>
    <p:extLst>
      <p:ext uri="{BB962C8B-B14F-4D97-AF65-F5344CB8AC3E}">
        <p14:creationId xmlns:p14="http://schemas.microsoft.com/office/powerpoint/2010/main" val="378972014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762000" y="762000"/>
            <a:ext cx="10883154" cy="5943600"/>
          </a:xfrm>
        </p:spPr>
        <p:txBody>
          <a:bodyPr>
            <a:normAutofit/>
          </a:bodyPr>
          <a:lstStyle/>
          <a:p>
            <a:pPr marL="0" indent="0">
              <a:lnSpc>
                <a:spcPct val="120000"/>
              </a:lnSpc>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3.		Ten Lectures on Wisdom (1:8–9:18)</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447675">
              <a:lnSpc>
                <a:spcPct val="120000"/>
              </a:lnSpc>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This section sets the tone for the whole work. The contents actually consist of three types of materials:</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985838" indent="-538163">
              <a:lnSpc>
                <a:spcPct val="120000"/>
              </a:lnSpc>
              <a:spcAft>
                <a:spcPts val="600"/>
              </a:spcAft>
              <a:buNone/>
              <a:tabLst>
                <a:tab pos="457200" algn="l"/>
                <a:tab pos="685800" algn="l"/>
                <a:tab pos="914400" algn="l"/>
                <a:tab pos="985838"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		“Ten Extended Discourses” 1:8–19; 2:1–22; 3:1–12; 3:21–35; 4:1–9; 4:10–19; 4:20–27; 5:1–23; 6:20–35; 7:1–27</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985838" indent="0">
              <a:lnSpc>
                <a:spcPct val="120000"/>
              </a:lnSpc>
              <a:spcAft>
                <a:spcPts val="600"/>
              </a:spcAft>
              <a:buNone/>
              <a:tabLst>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These are all addressed to “my son.” The person so identified may be a literal son of the teacher, an ordinary pupil, a prince. The teacher is a guardian who loves his student. </a:t>
            </a:r>
            <a:endParaRPr lang="en-US" sz="3000" dirty="0">
              <a:latin typeface="+mn-lt"/>
            </a:endParaRPr>
          </a:p>
        </p:txBody>
      </p:sp>
    </p:spTree>
    <p:extLst>
      <p:ext uri="{BB962C8B-B14F-4D97-AF65-F5344CB8AC3E}">
        <p14:creationId xmlns:p14="http://schemas.microsoft.com/office/powerpoint/2010/main" val="107116464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493059" y="673100"/>
            <a:ext cx="11510682" cy="6032500"/>
          </a:xfrm>
        </p:spPr>
        <p:txBody>
          <a:bodyPr>
            <a:normAutofit/>
          </a:bodyPr>
          <a:lstStyle/>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These speeches emphasize the great value of the teacher’s word, which, if heeded confer a long happy life, serve as a guide, beautify the student, offer wisdom, and are to be kept as a treasure. The tone is that of stern moral admonition, appealing to ethical obedience, rather than intellectual development. </a:t>
            </a:r>
          </a:p>
          <a:p>
            <a:pPr marL="0" indent="0">
              <a:lnSpc>
                <a:spcPct val="11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wisdom that matters is that which teaches us how to live well. Such wisdom arises out of a deep religious feeling. The book of Proverbs as a whole represents a collection of various forms of proverbs whose purpose is to serve as a handbook for a young adult male preparing for adulthood. This aim is especially evident in these ten discourses.</a:t>
            </a:r>
            <a:endParaRPr lang="en-US" sz="3000" b="1" dirty="0">
              <a:solidFill>
                <a:srgbClr val="FFFFCC"/>
              </a:solidFill>
              <a:latin typeface="+mn-lt"/>
            </a:endParaRPr>
          </a:p>
        </p:txBody>
      </p:sp>
    </p:spTree>
    <p:extLst>
      <p:ext uri="{BB962C8B-B14F-4D97-AF65-F5344CB8AC3E}">
        <p14:creationId xmlns:p14="http://schemas.microsoft.com/office/powerpoint/2010/main" val="385731956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627529" y="806824"/>
            <a:ext cx="11376212" cy="5898776"/>
          </a:xfrm>
        </p:spPr>
        <p:txBody>
          <a:bodyPr>
            <a:normAutofit/>
          </a:bodyPr>
          <a:lstStyle/>
          <a:p>
            <a:pPr marL="447675" indent="-447675">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	Four Parenthetical Poems in Praise of Wisdom: 1:20–33; 3:13–20; 8:1–36; 9:1–18</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68288"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In each case wisdom is personified as a woman who stands at the busiest intersections inviting the young and the naive to stop and listen.</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c.	A Collection of Proverbs (6:1–19)</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section opens like the discourses (“My son”), but it lacks a formal introduction, and its contents consist of a series of maxims.</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1551342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627529" y="672353"/>
            <a:ext cx="11223812" cy="6033247"/>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4.	The Solomonic Collection of Wise Sayings (10:1–22:16)</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long section consists of a series of short statements, each independent, each without a context, and each with a definite observation on a particular topic.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There is no direct address of the young person, nor exhortation to the reader. For the most part they are cast in the third person. Although it is difficult to organize this material on the basis of content, stylistic considerations suggest the following general groupings:</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99587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627529" y="779929"/>
            <a:ext cx="11223812" cy="5925672"/>
          </a:xfrm>
        </p:spPr>
        <p:txBody>
          <a:bodyPr>
            <a:noAutofit/>
          </a:bodyPr>
          <a:lstStyle/>
          <a:p>
            <a:pPr marL="538163" indent="-538163">
              <a:lnSpc>
                <a:spcPct val="100000"/>
              </a:lnSpc>
              <a:spcBef>
                <a:spcPts val="0"/>
              </a:spcBef>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a.		Antithetical Sayings (10:1–15:32)</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538163" indent="-538163">
              <a:lnSpc>
                <a:spcPct val="100000"/>
              </a:lnSpc>
              <a:spcBef>
                <a:spcPts val="0"/>
              </a:spcBef>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		The Theological Basis of Wisdom (15:33–16:7). 16:4 marks the mid-point of this collection. This section is distinguished by its God-language.</a:t>
            </a:r>
          </a:p>
          <a:p>
            <a:pPr marL="538163" indent="-538163">
              <a:lnSpc>
                <a:spcPct val="100000"/>
              </a:lnSpc>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c.		Miscellaneous Collection (16:8–22:16)</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538163" indent="-538163">
              <a:lnSpc>
                <a:spcPct val="100000"/>
              </a:lnSpc>
              <a:spcAft>
                <a:spcPts val="600"/>
              </a:spcAft>
              <a:buNone/>
              <a:tabLst>
                <a:tab pos="3587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This is an extra-ordinarily diverse collection of Proverbs, for the most part apparently randomly arranged. In studying these it may be helpful to study them topically or according to the following general categories:</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0044973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887505" y="779929"/>
            <a:ext cx="10963835" cy="5925672"/>
          </a:xfrm>
        </p:spPr>
        <p:txBody>
          <a:bodyPr>
            <a:noAutofit/>
          </a:bodyPr>
          <a:lstStyle/>
          <a:p>
            <a:pPr marL="896938" indent="-717550">
              <a:lnSpc>
                <a:spcPct val="10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(1)		Proverbs concerned with the education of the individual for a successful and harmonious life. For example, 16:8, 13, 14, 15, 19, 22, 26; etc.</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717550">
              <a:lnSpc>
                <a:spcPct val="10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(2)	Proverbs concerned with the community, rather than the individual. These frequently describe the harmful effects of various kinds of anti-social behavior. For example, 16:28, 29; 20:28; 21:10.</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96938" indent="-717550">
              <a:lnSpc>
                <a:spcPct val="100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(3)	Proverbs concerned with Yahwistic piety, recognizable by their God language. For example, 16:2, 3, 6, 7, 9, 16; 20:27; 21:2.</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717550" indent="-71755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4282989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73741" y="876299"/>
            <a:ext cx="10972801" cy="5829301"/>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5.	The Words of the Wise (22:17–24:22)</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1800"/>
              </a:spcAft>
              <a:buNone/>
              <a:tabLst>
                <a:tab pos="228600" algn="l"/>
                <a:tab pos="447675"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Now the material becomes instructional again, being addressed to “My son”(23:15, 19, 26; 24:13); framed by imperatives; punctuated by frequent clauses; and consisting of multi-line proverbs. This section displays many connections with the Egyptian text, “The Wisdom of Amenemope,” suggesting that it was patterned after an Egyptian version of wisdom texts.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6.	Additional Words of the Wise (24:23–34)</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small section functions as a kind of appendix to the foregoing. Note the picturesque speech of 24:30–34.</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717550" indent="-717550">
              <a:lnSpc>
                <a:spcPct val="100000"/>
              </a:lnSpc>
              <a:spcBef>
                <a:spcPts val="0"/>
              </a:spcBef>
              <a:spcAft>
                <a:spcPts val="600"/>
              </a:spcAft>
              <a:buNone/>
              <a:tabLst>
                <a:tab pos="228600" algn="l"/>
                <a:tab pos="457200" algn="l"/>
                <a:tab pos="685800" algn="l"/>
                <a:tab pos="914400" algn="l"/>
                <a:tab pos="1143000" algn="l"/>
              </a:tabLst>
            </a:pP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430530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73742" y="726141"/>
            <a:ext cx="10999693" cy="59794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7.	The </a:t>
            </a:r>
            <a:r>
              <a:rPr lang="en-US" sz="3000" b="1" dirty="0" err="1">
                <a:solidFill>
                  <a:srgbClr val="FFFFCC"/>
                </a:solidFill>
                <a:effectLst/>
                <a:latin typeface="+mn-lt"/>
                <a:ea typeface="MS Gothic" panose="020B0609070205080204" pitchFamily="49" charset="-128"/>
                <a:cs typeface="Calibri" panose="020F0502020204030204" pitchFamily="34" charset="0"/>
              </a:rPr>
              <a:t>Hezekian</a:t>
            </a:r>
            <a:r>
              <a:rPr lang="en-US" sz="3000" b="1" dirty="0">
                <a:solidFill>
                  <a:srgbClr val="FFFFCC"/>
                </a:solidFill>
                <a:effectLst/>
                <a:latin typeface="+mn-lt"/>
                <a:ea typeface="MS Gothic" panose="020B0609070205080204" pitchFamily="49" charset="-128"/>
                <a:cs typeface="Calibri" panose="020F0502020204030204" pitchFamily="34" charset="0"/>
              </a:rPr>
              <a:t> Collection (25:1–29:27)</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“men of Hezekiah” may have been a group of professional servants specially commissioned to gather wise sayings circulating in the nation, perhaps in honor of Solomon. </a:t>
            </a:r>
          </a:p>
          <a:p>
            <a:pPr marL="447675"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Stylistic considerations suggest the following broad structure: </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8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Introduction (25:1)</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8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	Emblematic Sayings (25:2–26:28)</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8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Miscellaneous Forms (27:1–27)</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Lst>
            </a:pPr>
            <a:r>
              <a:rPr lang="en-US" sz="3000" b="1" dirty="0">
                <a:solidFill>
                  <a:srgbClr val="FFFFCC"/>
                </a:solidFill>
                <a:latin typeface="+mn-lt"/>
                <a:ea typeface="MS Gothic" panose="020B0609070205080204" pitchFamily="49" charset="-128"/>
                <a:cs typeface="Calibri" panose="020F0502020204030204" pitchFamily="34" charset="0"/>
              </a:rPr>
              <a:t>			</a:t>
            </a:r>
            <a:r>
              <a:rPr lang="en-US" sz="3000" b="1" dirty="0">
                <a:solidFill>
                  <a:srgbClr val="FFFFCC"/>
                </a:solidFill>
                <a:effectLst/>
                <a:latin typeface="+mn-lt"/>
                <a:ea typeface="MS Gothic" panose="020B0609070205080204" pitchFamily="49" charset="-128"/>
                <a:cs typeface="Calibri" panose="020F0502020204030204" pitchFamily="34" charset="0"/>
              </a:rPr>
              <a:t>	Antithetical Collection (28:1–29:27)</a:t>
            </a:r>
            <a:endParaRPr lang="en-US" sz="3000" b="1" dirty="0">
              <a:solidFill>
                <a:srgbClr val="FFFFCC"/>
              </a:solidFill>
              <a:effectLst/>
              <a:latin typeface="+mn-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8610115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5A7404-71F0-57DB-1C34-A31A1F0F5E14}"/>
              </a:ext>
            </a:extLst>
          </p:cNvPr>
          <p:cNvSpPr>
            <a:spLocks noGrp="1"/>
          </p:cNvSpPr>
          <p:nvPr>
            <p:ph idx="1"/>
          </p:nvPr>
        </p:nvSpPr>
        <p:spPr>
          <a:xfrm>
            <a:off x="573741" y="673099"/>
            <a:ext cx="11286565" cy="6032501"/>
          </a:xfrm>
        </p:spPr>
        <p:txBody>
          <a:bodyPr>
            <a:noAutofit/>
          </a:bodyPr>
          <a:lstStyle/>
          <a:p>
            <a:pPr marL="358775" indent="0">
              <a:lnSpc>
                <a:spcPct val="100000"/>
              </a:lnSpc>
              <a:spcBef>
                <a:spcPts val="0"/>
              </a:spcBef>
              <a:buNone/>
            </a:pPr>
            <a:r>
              <a:rPr lang="en-US" sz="3000" b="1" dirty="0">
                <a:solidFill>
                  <a:srgbClr val="FFFFCC"/>
                </a:solidFill>
                <a:effectLst/>
                <a:latin typeface="+mn-lt"/>
                <a:ea typeface="MS Gothic" panose="020B0609070205080204" pitchFamily="49" charset="-128"/>
              </a:rPr>
              <a:t>The fragmented content resembles the earlier Solomonic collection, 10:1–22:16, though one observes more grouping, fewer sentence statements, a marked increase in imagery, and even less religious interest.</a:t>
            </a:r>
            <a:endParaRPr lang="en-US" sz="3000" b="1" dirty="0">
              <a:solidFill>
                <a:srgbClr val="FFFFCC"/>
              </a:solidFill>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8.	Appendices (30:1–31:31)</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962025" indent="-514350">
              <a:lnSpc>
                <a:spcPct val="107000"/>
              </a:lnSpc>
              <a:spcAft>
                <a:spcPts val="600"/>
              </a:spcAft>
              <a:buAutoNum type="alphaLcPeriod"/>
              <a:tabLst>
                <a:tab pos="228600" algn="l"/>
                <a:tab pos="268288"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The Words of </a:t>
            </a:r>
            <a:r>
              <a:rPr lang="en-US" sz="3000" b="1" dirty="0" err="1">
                <a:solidFill>
                  <a:srgbClr val="FFFFCC"/>
                </a:solidFill>
                <a:effectLst/>
                <a:latin typeface="+mn-lt"/>
                <a:ea typeface="MS Gothic" panose="020B0609070205080204" pitchFamily="49" charset="-128"/>
                <a:cs typeface="Calibri" panose="020F0502020204030204" pitchFamily="34" charset="0"/>
              </a:rPr>
              <a:t>Agur</a:t>
            </a:r>
            <a:r>
              <a:rPr lang="en-US" sz="3000" b="1" dirty="0">
                <a:solidFill>
                  <a:srgbClr val="FFFFCC"/>
                </a:solidFill>
                <a:effectLst/>
                <a:latin typeface="+mn-lt"/>
                <a:ea typeface="MS Gothic" panose="020B0609070205080204" pitchFamily="49" charset="-128"/>
                <a:cs typeface="Calibri" panose="020F0502020204030204" pitchFamily="34" charset="0"/>
              </a:rPr>
              <a:t> (30:1–9): </a:t>
            </a:r>
          </a:p>
          <a:p>
            <a:pPr marL="896938" indent="0">
              <a:lnSpc>
                <a:spcPct val="107000"/>
              </a:lnSpc>
              <a:spcAft>
                <a:spcPts val="600"/>
              </a:spcAft>
              <a:buNone/>
              <a:tabLst>
                <a:tab pos="228600" algn="l"/>
                <a:tab pos="268288"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This difficult section represents extra-Israelite wisdom. The pessimistic tone resembles Ecclesiastes.</a:t>
            </a:r>
            <a:endParaRPr lang="en-US" sz="3000" b="1" dirty="0">
              <a:solidFill>
                <a:srgbClr val="FFFFCC"/>
              </a:solidFill>
              <a:latin typeface="+mn-lt"/>
              <a:ea typeface="Calibri" panose="020F0502020204030204" pitchFamily="34" charset="0"/>
              <a:cs typeface="Arial" panose="020B0604020202020204" pitchFamily="34" charset="0"/>
            </a:endParaRPr>
          </a:p>
          <a:p>
            <a:pPr marL="447675" indent="0">
              <a:lnSpc>
                <a:spcPct val="107000"/>
              </a:lnSpc>
              <a:spcAft>
                <a:spcPts val="600"/>
              </a:spcAft>
              <a:buNone/>
              <a:tabLst>
                <a:tab pos="228600" algn="l"/>
                <a:tab pos="268288"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b.	An Isolated Proverb (30:10)</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Lst>
            </a:pPr>
            <a:r>
              <a:rPr lang="en-US" sz="3000" b="1" dirty="0">
                <a:solidFill>
                  <a:srgbClr val="FFFFCC"/>
                </a:solidFill>
                <a:effectLst/>
                <a:latin typeface="+mn-lt"/>
                <a:ea typeface="MS Gothic" panose="020B0609070205080204" pitchFamily="49" charset="-128"/>
                <a:cs typeface="Calibri" panose="020F0502020204030204" pitchFamily="34" charset="0"/>
              </a:rPr>
              <a:t>		c.	A Collection of Numerical Proverbs (30:11–33)</a:t>
            </a:r>
            <a:endParaRPr lang="en-US" sz="3000" b="1" dirty="0">
              <a:solidFill>
                <a:srgbClr val="FFFFCC"/>
              </a:solidFill>
              <a:effectLst/>
              <a:latin typeface="+mn-lt"/>
              <a:ea typeface="Calibri" panose="020F0502020204030204" pitchFamily="34" charset="0"/>
              <a:cs typeface="Arial" panose="020B0604020202020204" pitchFamily="34" charset="0"/>
            </a:endParaRPr>
          </a:p>
          <a:p>
            <a:pPr marL="88900" indent="0">
              <a:lnSpc>
                <a:spcPct val="100000"/>
              </a:lnSpc>
              <a:spcBef>
                <a:spcPts val="0"/>
              </a:spcBef>
              <a:buNone/>
            </a:pPr>
            <a:endParaRPr lang="en-US" sz="3000" b="1" dirty="0">
              <a:solidFill>
                <a:srgbClr val="FFFFCC"/>
              </a:solidFill>
              <a:effectLst/>
              <a:latin typeface="+mn-lt"/>
              <a:ea typeface="MS Gothic" panose="020B0609070205080204" pitchFamily="49" charset="-128"/>
            </a:endParaRPr>
          </a:p>
        </p:txBody>
      </p:sp>
    </p:spTree>
    <p:extLst>
      <p:ext uri="{BB962C8B-B14F-4D97-AF65-F5344CB8AC3E}">
        <p14:creationId xmlns:p14="http://schemas.microsoft.com/office/powerpoint/2010/main" val="37522012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TotalTime>
  <Words>19582</Words>
  <Application>Microsoft Office PowerPoint</Application>
  <PresentationFormat>Widescreen</PresentationFormat>
  <Paragraphs>852</Paragraphs>
  <Slides>216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216</vt:i4>
      </vt:variant>
    </vt:vector>
  </HeadingPairs>
  <TitlesOfParts>
    <vt:vector size="222" baseType="lpstr">
      <vt:lpstr>Arial</vt:lpstr>
      <vt:lpstr>Calibri</vt:lpstr>
      <vt:lpstr>Calibri Light</vt:lpstr>
      <vt:lpstr>Matura MT Script Capitals</vt:lpstr>
      <vt:lpstr>SBL BibLit</vt:lpstr>
      <vt:lpstr>Office Theme</vt:lpstr>
      <vt:lpstr>PowerPoint Presentation</vt:lpstr>
      <vt:lpstr>PowerPoint Presentation</vt:lpstr>
      <vt:lpstr>PowerPoint Presentation</vt:lpstr>
      <vt:lpstr>Introduction: The Nature of Hebrew Poetry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Book of Psalms</vt:lpstr>
      <vt:lpstr>The Book of Psalms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Nature of Hebrew Wisdom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Deuteronomic Formula for life!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Book of Proverbs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Song of Songs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Introductory Comments</vt:lpstr>
      <vt:lpstr>PowerPoint Presentation</vt:lpstr>
      <vt:lpstr>PowerPoint Presentation</vt:lpstr>
      <vt:lpstr>PowerPoint Presentation</vt:lpstr>
      <vt:lpstr>Job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Structure and Composition of the Book of Job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Ecclesiastes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Block</dc:creator>
  <cp:lastModifiedBy>Daniel Block</cp:lastModifiedBy>
  <cp:revision>13</cp:revision>
  <dcterms:created xsi:type="dcterms:W3CDTF">2023-05-09T18:02:39Z</dcterms:created>
  <dcterms:modified xsi:type="dcterms:W3CDTF">2023-05-24T20:19:09Z</dcterms:modified>
</cp:coreProperties>
</file>